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02" r:id="rId2"/>
    <p:sldId id="522" r:id="rId3"/>
    <p:sldId id="510" r:id="rId4"/>
    <p:sldId id="459" r:id="rId5"/>
    <p:sldId id="529" r:id="rId6"/>
    <p:sldId id="530" r:id="rId7"/>
    <p:sldId id="534" r:id="rId8"/>
    <p:sldId id="524" r:id="rId9"/>
  </p:sldIdLst>
  <p:sldSz cx="9144000" cy="6858000" type="screen4x3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gould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78799" autoAdjust="0"/>
  </p:normalViewPr>
  <p:slideViewPr>
    <p:cSldViewPr snapToObjects="1">
      <p:cViewPr>
        <p:scale>
          <a:sx n="63" d="100"/>
          <a:sy n="63" d="100"/>
        </p:scale>
        <p:origin x="-13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80" d="100"/>
          <a:sy n="80" d="100"/>
        </p:scale>
        <p:origin x="-3240" y="-78"/>
      </p:cViewPr>
      <p:guideLst>
        <p:guide orient="horz" pos="3071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HPUSR04\pmccloghrie$\Application%20Data\Desktop\SWI%20trajecto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18789254892829"/>
          <c:y val="2.1575156292470792E-2"/>
          <c:w val="0.54338079425487362"/>
          <c:h val="0.938870390504666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92D050">
                  <a:alpha val="76000"/>
                </a:srgbClr>
              </a:solidFill>
            </c:spPr>
          </c:dPt>
          <c:dPt>
            <c:idx val="2"/>
            <c:bubble3D val="0"/>
            <c:spPr>
              <a:solidFill>
                <a:srgbClr val="C0504D">
                  <a:lumMod val="60000"/>
                  <a:lumOff val="40000"/>
                  <a:alpha val="61000"/>
                </a:srgbClr>
              </a:solidFill>
            </c:spPr>
          </c:dPt>
          <c:dPt>
            <c:idx val="3"/>
            <c:bubble3D val="0"/>
            <c:spPr>
              <a:solidFill>
                <a:schemeClr val="accent2"/>
              </a:solidFill>
            </c:spPr>
          </c:dPt>
          <c:cat>
            <c:strRef>
              <c:f>Sheet1!$V$63:$V$66</c:f>
              <c:strCache>
                <c:ptCount val="4"/>
                <c:pt idx="0">
                  <c:v>Remaining potential (solid walls)</c:v>
                </c:pt>
                <c:pt idx="1">
                  <c:v>Insulated (solid walls)</c:v>
                </c:pt>
                <c:pt idx="2">
                  <c:v>Insulated (cavity walls)</c:v>
                </c:pt>
                <c:pt idx="3">
                  <c:v>Remaining potential (cavity walls)</c:v>
                </c:pt>
              </c:strCache>
            </c:strRef>
          </c:cat>
          <c:val>
            <c:numRef>
              <c:f>Sheet1!$W$63:$W$66</c:f>
              <c:numCache>
                <c:formatCode>General</c:formatCode>
                <c:ptCount val="4"/>
                <c:pt idx="0">
                  <c:v>45.594010000000011</c:v>
                </c:pt>
                <c:pt idx="1">
                  <c:v>1.8560000000000001</c:v>
                </c:pt>
                <c:pt idx="2">
                  <c:v>28.30400000000003</c:v>
                </c:pt>
                <c:pt idx="3">
                  <c:v>13.224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890415" cy="488152"/>
          </a:xfrm>
          <a:prstGeom prst="rect">
            <a:avLst/>
          </a:prstGeom>
        </p:spPr>
        <p:txBody>
          <a:bodyPr vert="horz" lIns="89840" tIns="44920" rIns="89840" bIns="449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084" y="3"/>
            <a:ext cx="2890414" cy="488152"/>
          </a:xfrm>
          <a:prstGeom prst="rect">
            <a:avLst/>
          </a:prstGeom>
        </p:spPr>
        <p:txBody>
          <a:bodyPr vert="horz" lIns="89840" tIns="44920" rIns="89840" bIns="449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3599E9-B879-4692-A48B-B10138200F3D}" type="datetimeFigureOut">
              <a:rPr lang="en-US"/>
              <a:pPr>
                <a:defRPr/>
              </a:pPr>
              <a:t>2/15/2012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263874"/>
            <a:ext cx="2890415" cy="488152"/>
          </a:xfrm>
          <a:prstGeom prst="rect">
            <a:avLst/>
          </a:prstGeom>
        </p:spPr>
        <p:txBody>
          <a:bodyPr vert="horz" lIns="89840" tIns="44920" rIns="89840" bIns="449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084" y="9263874"/>
            <a:ext cx="2890414" cy="488152"/>
          </a:xfrm>
          <a:prstGeom prst="rect">
            <a:avLst/>
          </a:prstGeom>
        </p:spPr>
        <p:txBody>
          <a:bodyPr vert="horz" lIns="89840" tIns="44920" rIns="89840" bIns="449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987B1EC-F573-44C9-AACC-B9D19082D8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899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8826" cy="488152"/>
          </a:xfrm>
          <a:prstGeom prst="rect">
            <a:avLst/>
          </a:prstGeom>
        </p:spPr>
        <p:txBody>
          <a:bodyPr vert="horz" lIns="94252" tIns="47125" rIns="94252" bIns="47125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84" y="3"/>
            <a:ext cx="2890414" cy="488152"/>
          </a:xfrm>
          <a:prstGeom prst="rect">
            <a:avLst/>
          </a:prstGeom>
        </p:spPr>
        <p:txBody>
          <a:bodyPr vert="horz" lIns="94252" tIns="47125" rIns="94252" bIns="47125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1968A5B-452D-4D1D-BD3A-7257358C9A77}" type="datetimeFigureOut">
              <a:rPr lang="en-US"/>
              <a:pPr>
                <a:defRPr/>
              </a:pPr>
              <a:t>2/15/2012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52" tIns="47125" rIns="94252" bIns="47125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797" y="4631150"/>
            <a:ext cx="5337494" cy="4390222"/>
          </a:xfrm>
          <a:prstGeom prst="rect">
            <a:avLst/>
          </a:prstGeom>
        </p:spPr>
        <p:txBody>
          <a:bodyPr vert="horz" lIns="94252" tIns="47125" rIns="94252" bIns="4712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3874"/>
            <a:ext cx="2888826" cy="488152"/>
          </a:xfrm>
          <a:prstGeom prst="rect">
            <a:avLst/>
          </a:prstGeom>
        </p:spPr>
        <p:txBody>
          <a:bodyPr vert="horz" lIns="94252" tIns="47125" rIns="94252" bIns="47125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84" y="9263874"/>
            <a:ext cx="2890414" cy="488152"/>
          </a:xfrm>
          <a:prstGeom prst="rect">
            <a:avLst/>
          </a:prstGeom>
        </p:spPr>
        <p:txBody>
          <a:bodyPr vert="horz" lIns="94252" tIns="47125" rIns="94252" bIns="47125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B2490D-91A4-411B-B069-62F67CE311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991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B2CD96-0D57-415A-A4AC-16E1E4A0F97D}" type="slidenum">
              <a:rPr lang="en-GB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69376-47FB-49F0-A77D-EEE18CEB8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424282-9504-4834-88E9-CE4A9945A609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AD47-74CC-4EE0-9259-5F5EF88F745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DC525-4BA9-435C-AD01-1F6629AA114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B2490D-91A4-411B-B069-62F67CE3115A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front co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916114"/>
            <a:ext cx="7772400" cy="1441450"/>
          </a:xfrm>
        </p:spPr>
        <p:txBody>
          <a:bodyPr/>
          <a:lstStyle>
            <a:lvl1pPr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4" y="3552825"/>
            <a:ext cx="7775575" cy="10287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00113" y="5553076"/>
            <a:ext cx="3328987" cy="371475"/>
          </a:xfrm>
        </p:spPr>
        <p:txBody>
          <a:bodyPr/>
          <a:lstStyle>
            <a:lvl1pPr>
              <a:defRPr sz="16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77813" y="1638301"/>
            <a:ext cx="8408987" cy="45434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TITLE: XXXXXXXXXXXXXXXXXXXXX, Mar 2010 HESS: Heat and Energy Saving Strategy, Feb 2009  LCTP: Low Carbon Transition Plan, July 2009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C9317-1238-4941-B1F1-E088EFB549C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5924551" cy="9540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TITLE: XXXXXXXXXXXXXXXXXXXXX, Mar 2010 HESS: Heat and Energy Saving Strategy, Feb 2009  LCTP: Low Carbon Transition Plan, July 2009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E270F-75DC-4213-B2D0-8FA2AA304E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9"/>
            <a:ext cx="5943600" cy="9350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TITLE: XXXXXXXXXXXXXXXXXXXXX, Mar 2010 HESS: Heat and Energy Saving Strategy, Feb 2009  LCTP: Low Carbon Transition Plan, July 2009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3B21-1247-4206-A524-50E011796E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813" y="709613"/>
            <a:ext cx="604983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5" name="Text Placeholder 6"/>
          <p:cNvSpPr>
            <a:spLocks noGrp="1"/>
          </p:cNvSpPr>
          <p:nvPr>
            <p:ph idx="1"/>
          </p:nvPr>
        </p:nvSpPr>
        <p:spPr>
          <a:xfrm>
            <a:off x="325439" y="1685926"/>
            <a:ext cx="8361363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G Omega Bold" pitchFamily="34" charset="0"/>
              <a:buChar char="–"/>
              <a:tabLst/>
              <a:defRPr/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»"/>
              <a:tabLst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TITLE: XXXXXXXXXXXXXXXXXXXXX, Mar 2010 HESS: Heat and Energy Saving Strategy, Feb 2009  LCTP: Low Carbon Transition Plan, July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C1A90-EA01-4AC6-A9C8-4DF8C27BCC9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anel NO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538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538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1" y="274638"/>
            <a:ext cx="5924550" cy="954087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Action title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7200" y="1704975"/>
            <a:ext cx="4040188" cy="4610100"/>
          </a:xfrm>
          <a:prstGeom prst="rect">
            <a:avLst/>
          </a:prstGeom>
        </p:spPr>
        <p:txBody>
          <a:bodyPr/>
          <a:lstStyle>
            <a:lvl1pPr marL="180975" indent="-180975">
              <a:defRPr sz="1600" b="0"/>
            </a:lvl1pPr>
            <a:lvl2pPr>
              <a:defRPr sz="1600"/>
            </a:lvl2pPr>
            <a:lvl3pPr marL="990600" indent="-225425">
              <a:defRPr sz="1600"/>
            </a:lvl3pPr>
            <a:lvl4pPr marL="1524000" indent="-152400">
              <a:defRPr sz="1400"/>
            </a:lvl4pPr>
            <a:lvl5pPr marL="1971675" indent="-14287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6" y="1704975"/>
            <a:ext cx="4041775" cy="4610100"/>
          </a:xfrm>
          <a:prstGeom prst="rect">
            <a:avLst/>
          </a:prstGeom>
        </p:spPr>
        <p:txBody>
          <a:bodyPr/>
          <a:lstStyle>
            <a:lvl1pPr marL="180975" indent="-180975">
              <a:defRPr sz="1600" b="0"/>
            </a:lvl1pPr>
            <a:lvl2pPr>
              <a:defRPr sz="1600"/>
            </a:lvl2pPr>
            <a:lvl3pPr marL="990600" indent="-225425">
              <a:defRPr sz="1600"/>
            </a:lvl3pPr>
            <a:lvl4pPr marL="1524000" indent="-152400">
              <a:defRPr sz="1400"/>
            </a:lvl4pPr>
            <a:lvl5pPr marL="1971675" indent="-14287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6D92C-1F8A-4081-BA64-AE5660AC8A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front com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5100" y="6356350"/>
            <a:ext cx="7856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TITLE: XXXXXXXXXXXXXXXXXXXXX, Mar 2010 HESS: Heat and Energy Saving Strategy, Feb 2009  LCTP: Low Carbon Transition Plan, July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1638" y="6356350"/>
            <a:ext cx="665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A537D2-9E4C-48BF-953B-244BDD4B05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813" y="709613"/>
            <a:ext cx="60499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0" name="Text Placeholder 6"/>
          <p:cNvSpPr>
            <a:spLocks noGrp="1"/>
          </p:cNvSpPr>
          <p:nvPr>
            <p:ph type="body" idx="1"/>
          </p:nvPr>
        </p:nvSpPr>
        <p:spPr bwMode="auto">
          <a:xfrm>
            <a:off x="325438" y="1914525"/>
            <a:ext cx="8361362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35" r:id="rId2"/>
    <p:sldLayoutId id="2147484236" r:id="rId3"/>
    <p:sldLayoutId id="2147484237" r:id="rId4"/>
    <p:sldLayoutId id="2147484238" r:id="rId5"/>
    <p:sldLayoutId id="2147484240" r:id="rId6"/>
    <p:sldLayoutId id="2147484241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G Omega Bold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www.powertochoose.org/_img/pic_electricity_basics.jpg&amp;imgrefurl=http://www.powertochoose.org/_content/_about/electricity_basics.asp&amp;usg=__a2-7LzRcHXgm7Dnh42q6PnEZEN0=&amp;h=200&amp;w=205&amp;sz=12&amp;hl=en&amp;start=19&amp;zoom=1&amp;tbnid=03wDA65dPktBaM:&amp;tbnh=102&amp;tbnw=105&amp;prev=/images?q=electricity+market&amp;hl=en&amp;gbv=2&amp;tbs=isch:1&amp;itbs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32.xml"/><Relationship Id="rId117" Type="http://schemas.openxmlformats.org/officeDocument/2006/relationships/tags" Target="../tags/tag123.xml"/><Relationship Id="rId21" Type="http://schemas.openxmlformats.org/officeDocument/2006/relationships/tags" Target="../tags/tag27.xml"/><Relationship Id="rId42" Type="http://schemas.openxmlformats.org/officeDocument/2006/relationships/tags" Target="../tags/tag48.xml"/><Relationship Id="rId47" Type="http://schemas.openxmlformats.org/officeDocument/2006/relationships/tags" Target="../tags/tag53.xml"/><Relationship Id="rId63" Type="http://schemas.openxmlformats.org/officeDocument/2006/relationships/tags" Target="../tags/tag69.xml"/><Relationship Id="rId68" Type="http://schemas.openxmlformats.org/officeDocument/2006/relationships/tags" Target="../tags/tag74.xml"/><Relationship Id="rId84" Type="http://schemas.openxmlformats.org/officeDocument/2006/relationships/tags" Target="../tags/tag90.xml"/><Relationship Id="rId89" Type="http://schemas.openxmlformats.org/officeDocument/2006/relationships/tags" Target="../tags/tag95.xml"/><Relationship Id="rId112" Type="http://schemas.openxmlformats.org/officeDocument/2006/relationships/tags" Target="../tags/tag118.xml"/><Relationship Id="rId133" Type="http://schemas.openxmlformats.org/officeDocument/2006/relationships/tags" Target="../tags/tag139.xml"/><Relationship Id="rId138" Type="http://schemas.openxmlformats.org/officeDocument/2006/relationships/tags" Target="../tags/tag144.xml"/><Relationship Id="rId154" Type="http://schemas.openxmlformats.org/officeDocument/2006/relationships/tags" Target="../tags/tag160.xml"/><Relationship Id="rId159" Type="http://schemas.openxmlformats.org/officeDocument/2006/relationships/tags" Target="../tags/tag165.xml"/><Relationship Id="rId170" Type="http://schemas.openxmlformats.org/officeDocument/2006/relationships/tags" Target="../tags/tag176.xml"/><Relationship Id="rId16" Type="http://schemas.openxmlformats.org/officeDocument/2006/relationships/tags" Target="../tags/tag22.xml"/><Relationship Id="rId107" Type="http://schemas.openxmlformats.org/officeDocument/2006/relationships/tags" Target="../tags/tag113.xml"/><Relationship Id="rId11" Type="http://schemas.openxmlformats.org/officeDocument/2006/relationships/tags" Target="../tags/tag17.xml"/><Relationship Id="rId32" Type="http://schemas.openxmlformats.org/officeDocument/2006/relationships/tags" Target="../tags/tag38.xml"/><Relationship Id="rId37" Type="http://schemas.openxmlformats.org/officeDocument/2006/relationships/tags" Target="../tags/tag43.xml"/><Relationship Id="rId53" Type="http://schemas.openxmlformats.org/officeDocument/2006/relationships/tags" Target="../tags/tag59.xml"/><Relationship Id="rId58" Type="http://schemas.openxmlformats.org/officeDocument/2006/relationships/tags" Target="../tags/tag64.xml"/><Relationship Id="rId74" Type="http://schemas.openxmlformats.org/officeDocument/2006/relationships/tags" Target="../tags/tag80.xml"/><Relationship Id="rId79" Type="http://schemas.openxmlformats.org/officeDocument/2006/relationships/tags" Target="../tags/tag85.xml"/><Relationship Id="rId102" Type="http://schemas.openxmlformats.org/officeDocument/2006/relationships/tags" Target="../tags/tag108.xml"/><Relationship Id="rId123" Type="http://schemas.openxmlformats.org/officeDocument/2006/relationships/tags" Target="../tags/tag129.xml"/><Relationship Id="rId128" Type="http://schemas.openxmlformats.org/officeDocument/2006/relationships/tags" Target="../tags/tag134.xml"/><Relationship Id="rId144" Type="http://schemas.openxmlformats.org/officeDocument/2006/relationships/tags" Target="../tags/tag150.xml"/><Relationship Id="rId149" Type="http://schemas.openxmlformats.org/officeDocument/2006/relationships/tags" Target="../tags/tag155.xml"/><Relationship Id="rId5" Type="http://schemas.openxmlformats.org/officeDocument/2006/relationships/tags" Target="../tags/tag11.xml"/><Relationship Id="rId90" Type="http://schemas.openxmlformats.org/officeDocument/2006/relationships/tags" Target="../tags/tag96.xml"/><Relationship Id="rId95" Type="http://schemas.openxmlformats.org/officeDocument/2006/relationships/tags" Target="../tags/tag101.xml"/><Relationship Id="rId160" Type="http://schemas.openxmlformats.org/officeDocument/2006/relationships/tags" Target="../tags/tag166.xml"/><Relationship Id="rId165" Type="http://schemas.openxmlformats.org/officeDocument/2006/relationships/tags" Target="../tags/tag171.xml"/><Relationship Id="rId22" Type="http://schemas.openxmlformats.org/officeDocument/2006/relationships/tags" Target="../tags/tag28.xml"/><Relationship Id="rId27" Type="http://schemas.openxmlformats.org/officeDocument/2006/relationships/tags" Target="../tags/tag33.xml"/><Relationship Id="rId43" Type="http://schemas.openxmlformats.org/officeDocument/2006/relationships/tags" Target="../tags/tag49.xml"/><Relationship Id="rId48" Type="http://schemas.openxmlformats.org/officeDocument/2006/relationships/tags" Target="../tags/tag54.xml"/><Relationship Id="rId64" Type="http://schemas.openxmlformats.org/officeDocument/2006/relationships/tags" Target="../tags/tag70.xml"/><Relationship Id="rId69" Type="http://schemas.openxmlformats.org/officeDocument/2006/relationships/tags" Target="../tags/tag75.xml"/><Relationship Id="rId113" Type="http://schemas.openxmlformats.org/officeDocument/2006/relationships/tags" Target="../tags/tag119.xml"/><Relationship Id="rId118" Type="http://schemas.openxmlformats.org/officeDocument/2006/relationships/tags" Target="../tags/tag124.xml"/><Relationship Id="rId134" Type="http://schemas.openxmlformats.org/officeDocument/2006/relationships/tags" Target="../tags/tag140.xml"/><Relationship Id="rId139" Type="http://schemas.openxmlformats.org/officeDocument/2006/relationships/tags" Target="../tags/tag145.xml"/><Relationship Id="rId80" Type="http://schemas.openxmlformats.org/officeDocument/2006/relationships/tags" Target="../tags/tag86.xml"/><Relationship Id="rId85" Type="http://schemas.openxmlformats.org/officeDocument/2006/relationships/tags" Target="../tags/tag91.xml"/><Relationship Id="rId150" Type="http://schemas.openxmlformats.org/officeDocument/2006/relationships/tags" Target="../tags/tag156.xml"/><Relationship Id="rId155" Type="http://schemas.openxmlformats.org/officeDocument/2006/relationships/tags" Target="../tags/tag161.xml"/><Relationship Id="rId171" Type="http://schemas.openxmlformats.org/officeDocument/2006/relationships/tags" Target="../tags/tag177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33" Type="http://schemas.openxmlformats.org/officeDocument/2006/relationships/tags" Target="../tags/tag39.xml"/><Relationship Id="rId38" Type="http://schemas.openxmlformats.org/officeDocument/2006/relationships/tags" Target="../tags/tag44.xml"/><Relationship Id="rId59" Type="http://schemas.openxmlformats.org/officeDocument/2006/relationships/tags" Target="../tags/tag65.xml"/><Relationship Id="rId103" Type="http://schemas.openxmlformats.org/officeDocument/2006/relationships/tags" Target="../tags/tag109.xml"/><Relationship Id="rId108" Type="http://schemas.openxmlformats.org/officeDocument/2006/relationships/tags" Target="../tags/tag114.xml"/><Relationship Id="rId124" Type="http://schemas.openxmlformats.org/officeDocument/2006/relationships/tags" Target="../tags/tag130.xml"/><Relationship Id="rId129" Type="http://schemas.openxmlformats.org/officeDocument/2006/relationships/tags" Target="../tags/tag135.xml"/><Relationship Id="rId54" Type="http://schemas.openxmlformats.org/officeDocument/2006/relationships/tags" Target="../tags/tag60.xml"/><Relationship Id="rId70" Type="http://schemas.openxmlformats.org/officeDocument/2006/relationships/tags" Target="../tags/tag76.xml"/><Relationship Id="rId75" Type="http://schemas.openxmlformats.org/officeDocument/2006/relationships/tags" Target="../tags/tag81.xml"/><Relationship Id="rId91" Type="http://schemas.openxmlformats.org/officeDocument/2006/relationships/tags" Target="../tags/tag97.xml"/><Relationship Id="rId96" Type="http://schemas.openxmlformats.org/officeDocument/2006/relationships/tags" Target="../tags/tag102.xml"/><Relationship Id="rId140" Type="http://schemas.openxmlformats.org/officeDocument/2006/relationships/tags" Target="../tags/tag146.xml"/><Relationship Id="rId145" Type="http://schemas.openxmlformats.org/officeDocument/2006/relationships/tags" Target="../tags/tag151.xml"/><Relationship Id="rId161" Type="http://schemas.openxmlformats.org/officeDocument/2006/relationships/tags" Target="../tags/tag167.xml"/><Relationship Id="rId166" Type="http://schemas.openxmlformats.org/officeDocument/2006/relationships/tags" Target="../tags/tag172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28" Type="http://schemas.openxmlformats.org/officeDocument/2006/relationships/tags" Target="../tags/tag34.xml"/><Relationship Id="rId36" Type="http://schemas.openxmlformats.org/officeDocument/2006/relationships/tags" Target="../tags/tag42.xml"/><Relationship Id="rId49" Type="http://schemas.openxmlformats.org/officeDocument/2006/relationships/tags" Target="../tags/tag55.xml"/><Relationship Id="rId57" Type="http://schemas.openxmlformats.org/officeDocument/2006/relationships/tags" Target="../tags/tag63.xml"/><Relationship Id="rId106" Type="http://schemas.openxmlformats.org/officeDocument/2006/relationships/tags" Target="../tags/tag112.xml"/><Relationship Id="rId114" Type="http://schemas.openxmlformats.org/officeDocument/2006/relationships/tags" Target="../tags/tag120.xml"/><Relationship Id="rId119" Type="http://schemas.openxmlformats.org/officeDocument/2006/relationships/tags" Target="../tags/tag125.xml"/><Relationship Id="rId127" Type="http://schemas.openxmlformats.org/officeDocument/2006/relationships/tags" Target="../tags/tag133.xml"/><Relationship Id="rId10" Type="http://schemas.openxmlformats.org/officeDocument/2006/relationships/tags" Target="../tags/tag16.xml"/><Relationship Id="rId31" Type="http://schemas.openxmlformats.org/officeDocument/2006/relationships/tags" Target="../tags/tag37.xml"/><Relationship Id="rId44" Type="http://schemas.openxmlformats.org/officeDocument/2006/relationships/tags" Target="../tags/tag50.xml"/><Relationship Id="rId52" Type="http://schemas.openxmlformats.org/officeDocument/2006/relationships/tags" Target="../tags/tag58.xml"/><Relationship Id="rId60" Type="http://schemas.openxmlformats.org/officeDocument/2006/relationships/tags" Target="../tags/tag66.xml"/><Relationship Id="rId65" Type="http://schemas.openxmlformats.org/officeDocument/2006/relationships/tags" Target="../tags/tag71.xml"/><Relationship Id="rId73" Type="http://schemas.openxmlformats.org/officeDocument/2006/relationships/tags" Target="../tags/tag79.xml"/><Relationship Id="rId78" Type="http://schemas.openxmlformats.org/officeDocument/2006/relationships/tags" Target="../tags/tag84.xml"/><Relationship Id="rId81" Type="http://schemas.openxmlformats.org/officeDocument/2006/relationships/tags" Target="../tags/tag87.xml"/><Relationship Id="rId86" Type="http://schemas.openxmlformats.org/officeDocument/2006/relationships/tags" Target="../tags/tag92.xml"/><Relationship Id="rId94" Type="http://schemas.openxmlformats.org/officeDocument/2006/relationships/tags" Target="../tags/tag100.xml"/><Relationship Id="rId99" Type="http://schemas.openxmlformats.org/officeDocument/2006/relationships/tags" Target="../tags/tag105.xml"/><Relationship Id="rId101" Type="http://schemas.openxmlformats.org/officeDocument/2006/relationships/tags" Target="../tags/tag107.xml"/><Relationship Id="rId122" Type="http://schemas.openxmlformats.org/officeDocument/2006/relationships/tags" Target="../tags/tag128.xml"/><Relationship Id="rId130" Type="http://schemas.openxmlformats.org/officeDocument/2006/relationships/tags" Target="../tags/tag136.xml"/><Relationship Id="rId135" Type="http://schemas.openxmlformats.org/officeDocument/2006/relationships/tags" Target="../tags/tag141.xml"/><Relationship Id="rId143" Type="http://schemas.openxmlformats.org/officeDocument/2006/relationships/tags" Target="../tags/tag149.xml"/><Relationship Id="rId148" Type="http://schemas.openxmlformats.org/officeDocument/2006/relationships/tags" Target="../tags/tag154.xml"/><Relationship Id="rId151" Type="http://schemas.openxmlformats.org/officeDocument/2006/relationships/tags" Target="../tags/tag157.xml"/><Relationship Id="rId156" Type="http://schemas.openxmlformats.org/officeDocument/2006/relationships/tags" Target="../tags/tag162.xml"/><Relationship Id="rId164" Type="http://schemas.openxmlformats.org/officeDocument/2006/relationships/tags" Target="../tags/tag170.xml"/><Relationship Id="rId169" Type="http://schemas.openxmlformats.org/officeDocument/2006/relationships/tags" Target="../tags/tag175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72" Type="http://schemas.openxmlformats.org/officeDocument/2006/relationships/slideLayout" Target="../slideLayouts/slideLayout7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9" Type="http://schemas.openxmlformats.org/officeDocument/2006/relationships/tags" Target="../tags/tag45.xml"/><Relationship Id="rId109" Type="http://schemas.openxmlformats.org/officeDocument/2006/relationships/tags" Target="../tags/tag115.xml"/><Relationship Id="rId34" Type="http://schemas.openxmlformats.org/officeDocument/2006/relationships/tags" Target="../tags/tag40.xml"/><Relationship Id="rId50" Type="http://schemas.openxmlformats.org/officeDocument/2006/relationships/tags" Target="../tags/tag56.xml"/><Relationship Id="rId55" Type="http://schemas.openxmlformats.org/officeDocument/2006/relationships/tags" Target="../tags/tag61.xml"/><Relationship Id="rId76" Type="http://schemas.openxmlformats.org/officeDocument/2006/relationships/tags" Target="../tags/tag82.xml"/><Relationship Id="rId97" Type="http://schemas.openxmlformats.org/officeDocument/2006/relationships/tags" Target="../tags/tag103.xml"/><Relationship Id="rId104" Type="http://schemas.openxmlformats.org/officeDocument/2006/relationships/tags" Target="../tags/tag110.xml"/><Relationship Id="rId120" Type="http://schemas.openxmlformats.org/officeDocument/2006/relationships/tags" Target="../tags/tag126.xml"/><Relationship Id="rId125" Type="http://schemas.openxmlformats.org/officeDocument/2006/relationships/tags" Target="../tags/tag131.xml"/><Relationship Id="rId141" Type="http://schemas.openxmlformats.org/officeDocument/2006/relationships/tags" Target="../tags/tag147.xml"/><Relationship Id="rId146" Type="http://schemas.openxmlformats.org/officeDocument/2006/relationships/tags" Target="../tags/tag152.xml"/><Relationship Id="rId167" Type="http://schemas.openxmlformats.org/officeDocument/2006/relationships/tags" Target="../tags/tag173.xml"/><Relationship Id="rId7" Type="http://schemas.openxmlformats.org/officeDocument/2006/relationships/tags" Target="../tags/tag13.xml"/><Relationship Id="rId71" Type="http://schemas.openxmlformats.org/officeDocument/2006/relationships/tags" Target="../tags/tag77.xml"/><Relationship Id="rId92" Type="http://schemas.openxmlformats.org/officeDocument/2006/relationships/tags" Target="../tags/tag98.xml"/><Relationship Id="rId162" Type="http://schemas.openxmlformats.org/officeDocument/2006/relationships/tags" Target="../tags/tag168.xml"/><Relationship Id="rId2" Type="http://schemas.openxmlformats.org/officeDocument/2006/relationships/tags" Target="../tags/tag8.xml"/><Relationship Id="rId29" Type="http://schemas.openxmlformats.org/officeDocument/2006/relationships/tags" Target="../tags/tag35.xml"/><Relationship Id="rId24" Type="http://schemas.openxmlformats.org/officeDocument/2006/relationships/tags" Target="../tags/tag30.xml"/><Relationship Id="rId40" Type="http://schemas.openxmlformats.org/officeDocument/2006/relationships/tags" Target="../tags/tag46.xml"/><Relationship Id="rId45" Type="http://schemas.openxmlformats.org/officeDocument/2006/relationships/tags" Target="../tags/tag51.xml"/><Relationship Id="rId66" Type="http://schemas.openxmlformats.org/officeDocument/2006/relationships/tags" Target="../tags/tag72.xml"/><Relationship Id="rId87" Type="http://schemas.openxmlformats.org/officeDocument/2006/relationships/tags" Target="../tags/tag93.xml"/><Relationship Id="rId110" Type="http://schemas.openxmlformats.org/officeDocument/2006/relationships/tags" Target="../tags/tag116.xml"/><Relationship Id="rId115" Type="http://schemas.openxmlformats.org/officeDocument/2006/relationships/tags" Target="../tags/tag121.xml"/><Relationship Id="rId131" Type="http://schemas.openxmlformats.org/officeDocument/2006/relationships/tags" Target="../tags/tag137.xml"/><Relationship Id="rId136" Type="http://schemas.openxmlformats.org/officeDocument/2006/relationships/tags" Target="../tags/tag142.xml"/><Relationship Id="rId157" Type="http://schemas.openxmlformats.org/officeDocument/2006/relationships/tags" Target="../tags/tag163.xml"/><Relationship Id="rId61" Type="http://schemas.openxmlformats.org/officeDocument/2006/relationships/tags" Target="../tags/tag67.xml"/><Relationship Id="rId82" Type="http://schemas.openxmlformats.org/officeDocument/2006/relationships/tags" Target="../tags/tag88.xml"/><Relationship Id="rId152" Type="http://schemas.openxmlformats.org/officeDocument/2006/relationships/tags" Target="../tags/tag158.xml"/><Relationship Id="rId19" Type="http://schemas.openxmlformats.org/officeDocument/2006/relationships/tags" Target="../tags/tag25.xml"/><Relationship Id="rId14" Type="http://schemas.openxmlformats.org/officeDocument/2006/relationships/tags" Target="../tags/tag20.xml"/><Relationship Id="rId30" Type="http://schemas.openxmlformats.org/officeDocument/2006/relationships/tags" Target="../tags/tag36.xml"/><Relationship Id="rId35" Type="http://schemas.openxmlformats.org/officeDocument/2006/relationships/tags" Target="../tags/tag41.xml"/><Relationship Id="rId56" Type="http://schemas.openxmlformats.org/officeDocument/2006/relationships/tags" Target="../tags/tag62.xml"/><Relationship Id="rId77" Type="http://schemas.openxmlformats.org/officeDocument/2006/relationships/tags" Target="../tags/tag83.xml"/><Relationship Id="rId100" Type="http://schemas.openxmlformats.org/officeDocument/2006/relationships/tags" Target="../tags/tag106.xml"/><Relationship Id="rId105" Type="http://schemas.openxmlformats.org/officeDocument/2006/relationships/tags" Target="../tags/tag111.xml"/><Relationship Id="rId126" Type="http://schemas.openxmlformats.org/officeDocument/2006/relationships/tags" Target="../tags/tag132.xml"/><Relationship Id="rId147" Type="http://schemas.openxmlformats.org/officeDocument/2006/relationships/tags" Target="../tags/tag153.xml"/><Relationship Id="rId168" Type="http://schemas.openxmlformats.org/officeDocument/2006/relationships/tags" Target="../tags/tag174.xml"/><Relationship Id="rId8" Type="http://schemas.openxmlformats.org/officeDocument/2006/relationships/tags" Target="../tags/tag14.xml"/><Relationship Id="rId51" Type="http://schemas.openxmlformats.org/officeDocument/2006/relationships/tags" Target="../tags/tag57.xml"/><Relationship Id="rId72" Type="http://schemas.openxmlformats.org/officeDocument/2006/relationships/tags" Target="../tags/tag78.xml"/><Relationship Id="rId93" Type="http://schemas.openxmlformats.org/officeDocument/2006/relationships/tags" Target="../tags/tag99.xml"/><Relationship Id="rId98" Type="http://schemas.openxmlformats.org/officeDocument/2006/relationships/tags" Target="../tags/tag104.xml"/><Relationship Id="rId121" Type="http://schemas.openxmlformats.org/officeDocument/2006/relationships/tags" Target="../tags/tag127.xml"/><Relationship Id="rId142" Type="http://schemas.openxmlformats.org/officeDocument/2006/relationships/tags" Target="../tags/tag148.xml"/><Relationship Id="rId163" Type="http://schemas.openxmlformats.org/officeDocument/2006/relationships/tags" Target="../tags/tag169.xml"/><Relationship Id="rId3" Type="http://schemas.openxmlformats.org/officeDocument/2006/relationships/tags" Target="../tags/tag9.xml"/><Relationship Id="rId25" Type="http://schemas.openxmlformats.org/officeDocument/2006/relationships/tags" Target="../tags/tag31.xml"/><Relationship Id="rId46" Type="http://schemas.openxmlformats.org/officeDocument/2006/relationships/tags" Target="../tags/tag52.xml"/><Relationship Id="rId67" Type="http://schemas.openxmlformats.org/officeDocument/2006/relationships/tags" Target="../tags/tag73.xml"/><Relationship Id="rId116" Type="http://schemas.openxmlformats.org/officeDocument/2006/relationships/tags" Target="../tags/tag122.xml"/><Relationship Id="rId137" Type="http://schemas.openxmlformats.org/officeDocument/2006/relationships/tags" Target="../tags/tag143.xml"/><Relationship Id="rId158" Type="http://schemas.openxmlformats.org/officeDocument/2006/relationships/tags" Target="../tags/tag164.xml"/><Relationship Id="rId20" Type="http://schemas.openxmlformats.org/officeDocument/2006/relationships/tags" Target="../tags/tag26.xml"/><Relationship Id="rId41" Type="http://schemas.openxmlformats.org/officeDocument/2006/relationships/tags" Target="../tags/tag47.xml"/><Relationship Id="rId62" Type="http://schemas.openxmlformats.org/officeDocument/2006/relationships/tags" Target="../tags/tag68.xml"/><Relationship Id="rId83" Type="http://schemas.openxmlformats.org/officeDocument/2006/relationships/tags" Target="../tags/tag89.xml"/><Relationship Id="rId88" Type="http://schemas.openxmlformats.org/officeDocument/2006/relationships/tags" Target="../tags/tag94.xml"/><Relationship Id="rId111" Type="http://schemas.openxmlformats.org/officeDocument/2006/relationships/tags" Target="../tags/tag117.xml"/><Relationship Id="rId132" Type="http://schemas.openxmlformats.org/officeDocument/2006/relationships/tags" Target="../tags/tag138.xml"/><Relationship Id="rId153" Type="http://schemas.openxmlformats.org/officeDocument/2006/relationships/tags" Target="../tags/tag1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51657" y="1571612"/>
            <a:ext cx="8040687" cy="4071966"/>
          </a:xfrm>
        </p:spPr>
        <p:txBody>
          <a:bodyPr/>
          <a:lstStyle/>
          <a:p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b="1" dirty="0" smtClean="0"/>
              <a:t>Green </a:t>
            </a:r>
            <a:r>
              <a:rPr lang="en-GB" sz="4000" b="1" dirty="0" smtClean="0"/>
              <a:t>Deal</a:t>
            </a:r>
            <a:br>
              <a:rPr lang="en-GB" sz="4000" b="1" dirty="0" smtClean="0"/>
            </a:br>
            <a:r>
              <a:rPr lang="en-GB" sz="3600" dirty="0" smtClean="0"/>
              <a:t>UK energy efficiency financing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800" dirty="0" smtClean="0"/>
              <a:t>Dan </a:t>
            </a:r>
            <a:r>
              <a:rPr lang="en-GB" sz="2800" dirty="0" err="1" smtClean="0"/>
              <a:t>Monzani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Deputy director, Green Deal Legislation &amp; Finance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February 2012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4494" y="532693"/>
            <a:ext cx="5943600" cy="464022"/>
          </a:xfrm>
        </p:spPr>
        <p:txBody>
          <a:bodyPr/>
          <a:lstStyle/>
          <a:p>
            <a:r>
              <a:rPr lang="en-GB" sz="2800" smtClean="0">
                <a:solidFill>
                  <a:srgbClr val="00B0F0"/>
                </a:solidFill>
                <a:cs typeface="Arial" pitchFamily="34" charset="0"/>
              </a:rPr>
              <a:t>The challenge</a:t>
            </a:r>
            <a:endParaRPr lang="en-GB" sz="2800" dirty="0" smtClean="0">
              <a:solidFill>
                <a:srgbClr val="00B0F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24182E-2C76-4E78-881E-1E572EC3667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pSp>
        <p:nvGrpSpPr>
          <p:cNvPr id="2" name="Group 17"/>
          <p:cNvGrpSpPr/>
          <p:nvPr/>
        </p:nvGrpSpPr>
        <p:grpSpPr>
          <a:xfrm>
            <a:off x="140680" y="1514764"/>
            <a:ext cx="8872380" cy="1834225"/>
            <a:chOff x="140680" y="1474234"/>
            <a:chExt cx="8872380" cy="1597576"/>
          </a:xfrm>
          <a:solidFill>
            <a:schemeClr val="accent1"/>
          </a:solidFill>
        </p:grpSpPr>
        <p:sp>
          <p:nvSpPr>
            <p:cNvPr id="6" name="Rounded Rectangle 5"/>
            <p:cNvSpPr/>
            <p:nvPr/>
          </p:nvSpPr>
          <p:spPr>
            <a:xfrm>
              <a:off x="140680" y="1474234"/>
              <a:ext cx="8858312" cy="40159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Green Deal and ECO are designed to support three government objectives: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84102" y="1947262"/>
              <a:ext cx="2928958" cy="11245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Tackle fuel poverty</a:t>
              </a:r>
              <a:endPara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112940" y="1961330"/>
              <a:ext cx="2928958" cy="11104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Maintain the security of the UK energy supply</a:t>
              </a:r>
              <a:endPara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40680" y="1947262"/>
              <a:ext cx="2928958" cy="11104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Reduce UK Greenhouse Gas emissions</a:t>
              </a:r>
            </a:p>
          </p:txBody>
        </p:sp>
      </p:grpSp>
      <p:pic>
        <p:nvPicPr>
          <p:cNvPr id="19462" name="Picture 6" descr="http://t3.gstatic.com/images?q=tbn:03wDA65dPktBaM:http://www.powertochoose.org/_img/pic_electricity_basic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3425" y="3590925"/>
            <a:ext cx="2646363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6" descr="P55.T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5375" y="3590925"/>
            <a:ext cx="26606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57200" y="3835730"/>
            <a:ext cx="261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2707" name="Picture 3" descr="P:\Personal\My Pictures\greendealhousemap275new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4494" y="3590925"/>
            <a:ext cx="2685144" cy="3007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5500687" cy="504825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AEEF"/>
                </a:solidFill>
              </a:rPr>
              <a:t>What is it?... In one slide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71612"/>
            <a:ext cx="8208912" cy="5121275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b="1" dirty="0" smtClean="0"/>
              <a:t>Overcoming financing barriers: </a:t>
            </a:r>
            <a:r>
              <a:rPr lang="en-GB" sz="1800" b="0" dirty="0" smtClean="0"/>
              <a:t>new legal </a:t>
            </a:r>
            <a:r>
              <a:rPr lang="en-GB" sz="1800" dirty="0" smtClean="0"/>
              <a:t>framework creating an innovative mechanism to fund home energy efficiency improvements: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At no up-front cost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Repaid via </a:t>
            </a:r>
            <a:r>
              <a:rPr lang="en-GB" sz="1800" dirty="0" smtClean="0"/>
              <a:t>electricity </a:t>
            </a:r>
            <a:r>
              <a:rPr lang="en-GB" sz="1800" dirty="0" smtClean="0"/>
              <a:t>bills over the long term, making use of the savings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Only to pay whilst they remain in that property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Building trust </a:t>
            </a:r>
            <a:r>
              <a:rPr lang="en-GB" sz="1800" b="0" dirty="0" smtClean="0"/>
              <a:t>through strong consumer protections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Golden rule plus Consumer Credit Act protections for the finance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Accredited advice and recommendations and installation standards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Redress and sanctions to enforce standards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Overcoming inertia/lack of awareness </a:t>
            </a:r>
            <a:r>
              <a:rPr lang="en-GB" sz="1800" b="0" dirty="0" smtClean="0"/>
              <a:t>through a new, open market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much easier, co-ordinated offers (one point of contact)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Government supported advice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85720" y="457200"/>
            <a:ext cx="6049962" cy="504825"/>
          </a:xfrm>
        </p:spPr>
        <p:txBody>
          <a:bodyPr/>
          <a:lstStyle/>
          <a:p>
            <a:r>
              <a:rPr lang="en-GB" sz="2800" dirty="0" smtClean="0">
                <a:solidFill>
                  <a:srgbClr val="00B0F0"/>
                </a:solidFill>
              </a:rPr>
              <a:t>Green Deal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277813" y="1638300"/>
            <a:ext cx="8408987" cy="4543425"/>
          </a:xfrm>
        </p:spPr>
        <p:txBody>
          <a:bodyPr/>
          <a:lstStyle/>
          <a:p>
            <a:pPr>
              <a:defRPr/>
            </a:pPr>
            <a:endParaRPr lang="en-GB" sz="2400" b="0" dirty="0" smtClean="0"/>
          </a:p>
          <a:p>
            <a:pPr>
              <a:defRPr/>
            </a:pPr>
            <a:endParaRPr lang="en-GB" sz="2400" b="0" i="1" dirty="0" smtClean="0"/>
          </a:p>
          <a:p>
            <a:pPr>
              <a:buNone/>
              <a:defRPr/>
            </a:pPr>
            <a:endParaRPr lang="en-GB" sz="2400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5C2D872-B89C-495F-B76C-1088A328F19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285720" y="1857364"/>
            <a:ext cx="8501122" cy="4572032"/>
          </a:xfrm>
          <a:prstGeom prst="rightArrow">
            <a:avLst/>
          </a:prstGeom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021638" y="6356350"/>
            <a:ext cx="665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C2D872-B89C-495F-B76C-1088A328F19D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77197" y="3241498"/>
            <a:ext cx="1634913" cy="1887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algn="ctr"/>
            <a:r>
              <a:rPr lang="en-GB" sz="2000" dirty="0" smtClean="0"/>
              <a:t>Assessment</a:t>
            </a:r>
            <a:endParaRPr lang="en-GB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2493856" y="3241498"/>
            <a:ext cx="1634913" cy="1887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sz="2000" dirty="0" smtClean="0"/>
              <a:t>Finance </a:t>
            </a:r>
            <a:endParaRPr lang="en-GB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4214810" y="3241498"/>
            <a:ext cx="1634913" cy="1887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sz="2000" dirty="0" smtClean="0"/>
              <a:t>Installation</a:t>
            </a:r>
            <a:endParaRPr lang="en-GB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5929322" y="3241498"/>
            <a:ext cx="1634913" cy="18872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GB" dirty="0" smtClean="0"/>
          </a:p>
          <a:p>
            <a:pPr algn="ctr"/>
            <a:r>
              <a:rPr lang="en-GB" sz="2000" dirty="0" smtClean="0"/>
              <a:t>Repayments and Follow Up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99" y="188640"/>
            <a:ext cx="5688631" cy="954087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rgbClr val="00B0F0"/>
                </a:solidFill>
              </a:rPr>
              <a:t>The cheapest energy is the energy you don’t use</a:t>
            </a:r>
            <a:endParaRPr lang="en-GB" sz="2800" dirty="0">
              <a:solidFill>
                <a:srgbClr val="00B0F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902415" y="1477927"/>
            <a:ext cx="4784386" cy="483714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29B652-AD23-4137-93BB-0B8D8275835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pSp>
        <p:nvGrpSpPr>
          <p:cNvPr id="3" name="Group 179"/>
          <p:cNvGrpSpPr/>
          <p:nvPr/>
        </p:nvGrpSpPr>
        <p:grpSpPr>
          <a:xfrm>
            <a:off x="323528" y="1844824"/>
            <a:ext cx="8771633" cy="4761983"/>
            <a:chOff x="44450" y="1910537"/>
            <a:chExt cx="7226452" cy="4398782"/>
          </a:xfrm>
        </p:grpSpPr>
        <p:sp>
          <p:nvSpPr>
            <p:cNvPr id="13" name="TextBox 888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4450" y="2070184"/>
              <a:ext cx="1143000" cy="227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000" b="1" dirty="0"/>
                <a:t>£/tCO2e</a:t>
              </a:r>
            </a:p>
          </p:txBody>
        </p:sp>
        <p:grpSp>
          <p:nvGrpSpPr>
            <p:cNvPr id="5" name="Group 190"/>
            <p:cNvGrpSpPr>
              <a:grpSpLocks/>
            </p:cNvGrpSpPr>
            <p:nvPr/>
          </p:nvGrpSpPr>
          <p:grpSpPr bwMode="auto">
            <a:xfrm>
              <a:off x="142875" y="2036498"/>
              <a:ext cx="7128027" cy="4272821"/>
              <a:chOff x="149225" y="2316161"/>
              <a:chExt cx="7128027" cy="4873616"/>
            </a:xfrm>
          </p:grpSpPr>
          <p:sp>
            <p:nvSpPr>
              <p:cNvPr id="17" name="Rectangle 16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2640013" y="4641427"/>
                <a:ext cx="7937" cy="1539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2633663" y="4641427"/>
                <a:ext cx="6350" cy="1575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2325688" y="4641427"/>
                <a:ext cx="307975" cy="172018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2214563" y="4641427"/>
                <a:ext cx="111125" cy="186503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2041525" y="4641427"/>
                <a:ext cx="173038" cy="191936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2" name="Rectangle 21"/>
              <p:cNvSpPr/>
              <p:nvPr>
                <p:custDataLst>
                  <p:tags r:id="rId9"/>
                </p:custDataLst>
              </p:nvPr>
            </p:nvSpPr>
            <p:spPr bwMode="auto">
              <a:xfrm>
                <a:off x="1755775" y="4641427"/>
                <a:ext cx="285750" cy="202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1654175" y="4641427"/>
                <a:ext cx="101600" cy="2064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4" name="Rectangle 23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1600200" y="4641427"/>
                <a:ext cx="53975" cy="2064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5" name="Rectangle 24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1365250" y="4641427"/>
                <a:ext cx="234950" cy="324118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1350963" y="4641427"/>
                <a:ext cx="14287" cy="35671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>
                <p:custDataLst>
                  <p:tags r:id="rId14"/>
                </p:custDataLst>
              </p:nvPr>
            </p:nvSpPr>
            <p:spPr bwMode="auto">
              <a:xfrm>
                <a:off x="1336675" y="4641427"/>
                <a:ext cx="14288" cy="4218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>
                <p:custDataLst>
                  <p:tags r:id="rId15"/>
                </p:custDataLst>
              </p:nvPr>
            </p:nvSpPr>
            <p:spPr bwMode="auto">
              <a:xfrm>
                <a:off x="788988" y="4641427"/>
                <a:ext cx="547687" cy="546836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7064375" y="2879599"/>
                <a:ext cx="1588" cy="17618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0" name="Rectangle 29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7027863" y="3009970"/>
                <a:ext cx="36512" cy="163145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7005638" y="3009970"/>
                <a:ext cx="22225" cy="1631456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468313" y="4641427"/>
                <a:ext cx="320675" cy="1323633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2824163" y="4641427"/>
                <a:ext cx="76200" cy="7967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6651625" y="3140342"/>
                <a:ext cx="138113" cy="1501085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6650038" y="3730636"/>
                <a:ext cx="1587" cy="91079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4343400" y="4429572"/>
                <a:ext cx="234950" cy="21185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3917950" y="4429572"/>
                <a:ext cx="425450" cy="211854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3895725" y="4449491"/>
                <a:ext cx="22225" cy="1919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3875088" y="4483894"/>
                <a:ext cx="20637" cy="157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3783013" y="4483894"/>
                <a:ext cx="92075" cy="157533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3751263" y="4498379"/>
                <a:ext cx="31750" cy="14304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3698875" y="4498379"/>
                <a:ext cx="52388" cy="143047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3503613" y="4507434"/>
                <a:ext cx="195262" cy="1339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3162300" y="4507434"/>
                <a:ext cx="341313" cy="133993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3106738" y="4576241"/>
                <a:ext cx="55562" cy="6518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46" name="Rectangle 45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3073400" y="4639615"/>
                <a:ext cx="33338" cy="181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47" name="Rectangle 46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3009900" y="4641427"/>
                <a:ext cx="63500" cy="688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2900363" y="4641427"/>
                <a:ext cx="109537" cy="68807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2692400" y="4641427"/>
                <a:ext cx="131763" cy="77860"/>
              </a:xfrm>
              <a:prstGeom prst="rect">
                <a:avLst/>
              </a:prstGeom>
              <a:solidFill>
                <a:srgbClr val="007770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4686300" y="4302822"/>
                <a:ext cx="573088" cy="338605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6596063" y="3730636"/>
                <a:ext cx="53975" cy="910791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51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5799138" y="3857386"/>
                <a:ext cx="796925" cy="7840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ectangle 52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5743575" y="3857386"/>
                <a:ext cx="55563" cy="784041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53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5732463" y="3870061"/>
                <a:ext cx="11112" cy="771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5721350" y="3917140"/>
                <a:ext cx="11113" cy="7242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/>
              <p:cNvSpPr/>
              <p:nvPr>
                <p:custDataLst>
                  <p:tags r:id="rId43"/>
                </p:custDataLst>
              </p:nvPr>
            </p:nvSpPr>
            <p:spPr bwMode="auto">
              <a:xfrm>
                <a:off x="5592763" y="3917140"/>
                <a:ext cx="128587" cy="724287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56"/>
              <p:cNvSpPr/>
              <p:nvPr>
                <p:custDataLst>
                  <p:tags r:id="rId44"/>
                </p:custDataLst>
              </p:nvPr>
            </p:nvSpPr>
            <p:spPr bwMode="auto">
              <a:xfrm>
                <a:off x="5580063" y="4194179"/>
                <a:ext cx="12700" cy="4472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58" name="Rectangle 57"/>
              <p:cNvSpPr/>
              <p:nvPr>
                <p:custDataLst>
                  <p:tags r:id="rId45"/>
                </p:custDataLst>
              </p:nvPr>
            </p:nvSpPr>
            <p:spPr bwMode="auto">
              <a:xfrm>
                <a:off x="5556250" y="4230393"/>
                <a:ext cx="23813" cy="4110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/>
              <p:cNvSpPr/>
              <p:nvPr>
                <p:custDataLst>
                  <p:tags r:id="rId46"/>
                </p:custDataLst>
              </p:nvPr>
            </p:nvSpPr>
            <p:spPr bwMode="auto">
              <a:xfrm>
                <a:off x="5521325" y="4230393"/>
                <a:ext cx="34925" cy="4110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>
                <p:custDataLst>
                  <p:tags r:id="rId47"/>
                </p:custDataLst>
              </p:nvPr>
            </p:nvSpPr>
            <p:spPr bwMode="auto">
              <a:xfrm>
                <a:off x="5461000" y="4230393"/>
                <a:ext cx="60325" cy="411033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>
                <p:custDataLst>
                  <p:tags r:id="rId48"/>
                </p:custDataLst>
              </p:nvPr>
            </p:nvSpPr>
            <p:spPr bwMode="auto">
              <a:xfrm>
                <a:off x="5448300" y="4244879"/>
                <a:ext cx="12700" cy="39654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>
                <p:custDataLst>
                  <p:tags r:id="rId49"/>
                </p:custDataLst>
              </p:nvPr>
            </p:nvSpPr>
            <p:spPr bwMode="auto">
              <a:xfrm>
                <a:off x="5276850" y="4244879"/>
                <a:ext cx="171450" cy="396547"/>
              </a:xfrm>
              <a:prstGeom prst="rect">
                <a:avLst/>
              </a:prstGeom>
              <a:solidFill>
                <a:srgbClr val="C30C3E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>
                <p:custDataLst>
                  <p:tags r:id="rId50"/>
                </p:custDataLst>
              </p:nvPr>
            </p:nvSpPr>
            <p:spPr bwMode="auto">
              <a:xfrm>
                <a:off x="5259388" y="4302822"/>
                <a:ext cx="17462" cy="3386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>
                <p:custDataLst>
                  <p:tags r:id="rId51"/>
                </p:custDataLst>
              </p:nvPr>
            </p:nvSpPr>
            <p:spPr bwMode="auto">
              <a:xfrm>
                <a:off x="4673600" y="4384305"/>
                <a:ext cx="12700" cy="2571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>
                <p:custDataLst>
                  <p:tags r:id="rId52"/>
                </p:custDataLst>
              </p:nvPr>
            </p:nvSpPr>
            <p:spPr bwMode="auto">
              <a:xfrm>
                <a:off x="4578350" y="4400601"/>
                <a:ext cx="95250" cy="2408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>
                <p:custDataLst>
                  <p:tags r:id="rId53"/>
                </p:custDataLst>
              </p:nvPr>
            </p:nvSpPr>
            <p:spPr bwMode="auto">
              <a:xfrm>
                <a:off x="2647950" y="4641427"/>
                <a:ext cx="44450" cy="959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67" name="Rectangle 66"/>
              <p:cNvSpPr/>
              <p:nvPr>
                <p:custDataLst>
                  <p:tags r:id="rId54"/>
                </p:custDataLst>
              </p:nvPr>
            </p:nvSpPr>
            <p:spPr bwMode="auto">
              <a:xfrm>
                <a:off x="6789738" y="3140342"/>
                <a:ext cx="215900" cy="15010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8" name="Straight Connector 67"/>
              <p:cNvCxnSpPr/>
              <p:nvPr>
                <p:custDataLst>
                  <p:tags r:id="rId55"/>
                </p:custDataLst>
              </p:nvPr>
            </p:nvCxnSpPr>
            <p:spPr bwMode="auto">
              <a:xfrm>
                <a:off x="430213" y="2754660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>
                <p:custDataLst>
                  <p:tags r:id="rId56"/>
                </p:custDataLst>
              </p:nvPr>
            </p:nvCxnSpPr>
            <p:spPr bwMode="auto">
              <a:xfrm flipV="1">
                <a:off x="3954463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2052"/>
              <p:cNvCxnSpPr/>
              <p:nvPr>
                <p:custDataLst>
                  <p:tags r:id="rId57"/>
                </p:custDataLst>
              </p:nvPr>
            </p:nvCxnSpPr>
            <p:spPr bwMode="auto">
              <a:xfrm flipV="1">
                <a:off x="674370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>
                <p:custDataLst>
                  <p:tags r:id="rId58"/>
                </p:custDataLst>
              </p:nvPr>
            </p:nvCxnSpPr>
            <p:spPr bwMode="auto">
              <a:xfrm flipV="1">
                <a:off x="709295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>
                <p:custDataLst>
                  <p:tags r:id="rId59"/>
                </p:custDataLst>
              </p:nvPr>
            </p:nvCxnSpPr>
            <p:spPr bwMode="auto">
              <a:xfrm flipV="1">
                <a:off x="1165225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>
                <p:custDataLst>
                  <p:tags r:id="rId60"/>
                </p:custDataLst>
              </p:nvPr>
            </p:nvCxnSpPr>
            <p:spPr bwMode="auto">
              <a:xfrm flipV="1">
                <a:off x="151288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>
                <p:custDataLst>
                  <p:tags r:id="rId61"/>
                </p:custDataLst>
              </p:nvPr>
            </p:nvCxnSpPr>
            <p:spPr bwMode="auto">
              <a:xfrm flipV="1">
                <a:off x="186213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>
                <p:custDataLst>
                  <p:tags r:id="rId62"/>
                </p:custDataLst>
              </p:nvPr>
            </p:nvCxnSpPr>
            <p:spPr bwMode="auto">
              <a:xfrm flipV="1">
                <a:off x="221138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>
                <p:custDataLst>
                  <p:tags r:id="rId63"/>
                </p:custDataLst>
              </p:nvPr>
            </p:nvCxnSpPr>
            <p:spPr bwMode="auto">
              <a:xfrm flipV="1">
                <a:off x="255905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>
                <p:custDataLst>
                  <p:tags r:id="rId64"/>
                </p:custDataLst>
              </p:nvPr>
            </p:nvCxnSpPr>
            <p:spPr bwMode="auto">
              <a:xfrm flipV="1">
                <a:off x="290830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>
                <p:custDataLst>
                  <p:tags r:id="rId65"/>
                </p:custDataLst>
              </p:nvPr>
            </p:nvCxnSpPr>
            <p:spPr bwMode="auto">
              <a:xfrm flipV="1">
                <a:off x="468313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>
                <p:custDataLst>
                  <p:tags r:id="rId66"/>
                </p:custDataLst>
              </p:nvPr>
            </p:nvCxnSpPr>
            <p:spPr bwMode="auto">
              <a:xfrm flipV="1">
                <a:off x="325755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>
                <p:custDataLst>
                  <p:tags r:id="rId67"/>
                </p:custDataLst>
              </p:nvPr>
            </p:nvCxnSpPr>
            <p:spPr bwMode="auto">
              <a:xfrm flipV="1">
                <a:off x="815975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>
                <p:custDataLst>
                  <p:tags r:id="rId68"/>
                </p:custDataLst>
              </p:nvPr>
            </p:nvCxnSpPr>
            <p:spPr bwMode="auto">
              <a:xfrm flipV="1">
                <a:off x="4302125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>
                <p:custDataLst>
                  <p:tags r:id="rId69"/>
                </p:custDataLst>
              </p:nvPr>
            </p:nvCxnSpPr>
            <p:spPr bwMode="auto">
              <a:xfrm flipV="1">
                <a:off x="4651375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>
                <p:custDataLst>
                  <p:tags r:id="rId70"/>
                </p:custDataLst>
              </p:nvPr>
            </p:nvCxnSpPr>
            <p:spPr bwMode="auto">
              <a:xfrm flipV="1">
                <a:off x="5000625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2049"/>
              <p:cNvCxnSpPr/>
              <p:nvPr>
                <p:custDataLst>
                  <p:tags r:id="rId71"/>
                </p:custDataLst>
              </p:nvPr>
            </p:nvCxnSpPr>
            <p:spPr bwMode="auto">
              <a:xfrm flipV="1">
                <a:off x="534828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>
                <p:custDataLst>
                  <p:tags r:id="rId72"/>
                </p:custDataLst>
              </p:nvPr>
            </p:nvCxnSpPr>
            <p:spPr bwMode="auto">
              <a:xfrm flipV="1">
                <a:off x="569753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>
                <p:custDataLst>
                  <p:tags r:id="rId73"/>
                </p:custDataLst>
              </p:nvPr>
            </p:nvCxnSpPr>
            <p:spPr bwMode="auto">
              <a:xfrm flipV="1">
                <a:off x="6046788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2051"/>
              <p:cNvCxnSpPr/>
              <p:nvPr>
                <p:custDataLst>
                  <p:tags r:id="rId74"/>
                </p:custDataLst>
              </p:nvPr>
            </p:nvCxnSpPr>
            <p:spPr bwMode="auto">
              <a:xfrm flipV="1">
                <a:off x="6394450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>
                <p:custDataLst>
                  <p:tags r:id="rId75"/>
                </p:custDataLst>
              </p:nvPr>
            </p:nvCxnSpPr>
            <p:spPr bwMode="auto">
              <a:xfrm flipV="1">
                <a:off x="3605213" y="4641427"/>
                <a:ext cx="0" cy="38024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>
                <p:custDataLst>
                  <p:tags r:id="rId76"/>
                </p:custDataLst>
              </p:nvPr>
            </p:nvCxnSpPr>
            <p:spPr bwMode="auto">
              <a:xfrm>
                <a:off x="463550" y="4641427"/>
                <a:ext cx="6634163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>
                <p:custDataLst>
                  <p:tags r:id="rId77"/>
                </p:custDataLst>
              </p:nvPr>
            </p:nvCxnSpPr>
            <p:spPr bwMode="auto">
              <a:xfrm>
                <a:off x="430213" y="4641427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>
                <p:custDataLst>
                  <p:tags r:id="rId78"/>
                </p:custDataLst>
              </p:nvPr>
            </p:nvCxnSpPr>
            <p:spPr bwMode="auto">
              <a:xfrm>
                <a:off x="430213" y="4181505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>
                <p:custDataLst>
                  <p:tags r:id="rId79"/>
                </p:custDataLst>
              </p:nvPr>
            </p:nvCxnSpPr>
            <p:spPr bwMode="auto">
              <a:xfrm>
                <a:off x="430213" y="3953354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>
                <p:custDataLst>
                  <p:tags r:id="rId80"/>
                </p:custDataLst>
              </p:nvPr>
            </p:nvCxnSpPr>
            <p:spPr bwMode="auto">
              <a:xfrm>
                <a:off x="430213" y="3723393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>
                <p:custDataLst>
                  <p:tags r:id="rId81"/>
                </p:custDataLst>
              </p:nvPr>
            </p:nvCxnSpPr>
            <p:spPr bwMode="auto">
              <a:xfrm>
                <a:off x="430213" y="3491621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>
                <p:custDataLst>
                  <p:tags r:id="rId82"/>
                </p:custDataLst>
              </p:nvPr>
            </p:nvCxnSpPr>
            <p:spPr bwMode="auto">
              <a:xfrm>
                <a:off x="430213" y="4411465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>
                <p:custDataLst>
                  <p:tags r:id="rId83"/>
                </p:custDataLst>
              </p:nvPr>
            </p:nvCxnSpPr>
            <p:spPr bwMode="auto">
              <a:xfrm>
                <a:off x="430213" y="3261661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>
                <p:custDataLst>
                  <p:tags r:id="rId84"/>
                </p:custDataLst>
              </p:nvPr>
            </p:nvCxnSpPr>
            <p:spPr bwMode="auto">
              <a:xfrm flipV="1">
                <a:off x="468313" y="2749227"/>
                <a:ext cx="0" cy="1997221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>
                <p:custDataLst>
                  <p:tags r:id="rId85"/>
                </p:custDataLst>
              </p:nvPr>
            </p:nvCxnSpPr>
            <p:spPr bwMode="auto">
              <a:xfrm flipV="1">
                <a:off x="468313" y="4882251"/>
                <a:ext cx="0" cy="1144373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>
                <p:custDataLst>
                  <p:tags r:id="rId86"/>
                </p:custDataLst>
              </p:nvPr>
            </p:nvCxnSpPr>
            <p:spPr bwMode="auto">
              <a:xfrm>
                <a:off x="430213" y="6021193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>
                <p:custDataLst>
                  <p:tags r:id="rId87"/>
                </p:custDataLst>
              </p:nvPr>
            </p:nvCxnSpPr>
            <p:spPr bwMode="auto">
              <a:xfrm>
                <a:off x="430213" y="5791231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>
                <p:custDataLst>
                  <p:tags r:id="rId88"/>
                </p:custDataLst>
              </p:nvPr>
            </p:nvCxnSpPr>
            <p:spPr bwMode="auto">
              <a:xfrm>
                <a:off x="430213" y="5561271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>
                <p:custDataLst>
                  <p:tags r:id="rId89"/>
                </p:custDataLst>
              </p:nvPr>
            </p:nvCxnSpPr>
            <p:spPr bwMode="auto">
              <a:xfrm>
                <a:off x="430213" y="5331309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>
                <p:custDataLst>
                  <p:tags r:id="rId90"/>
                </p:custDataLst>
              </p:nvPr>
            </p:nvCxnSpPr>
            <p:spPr bwMode="auto">
              <a:xfrm>
                <a:off x="430213" y="5101349"/>
                <a:ext cx="3810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 useBgFill="1">
            <p:nvSpPr>
              <p:cNvPr id="104" name="Freeform 103"/>
              <p:cNvSpPr/>
              <p:nvPr>
                <p:custDataLst>
                  <p:tags r:id="rId91"/>
                </p:custDataLst>
              </p:nvPr>
            </p:nvSpPr>
            <p:spPr bwMode="auto">
              <a:xfrm>
                <a:off x="395288" y="3028078"/>
                <a:ext cx="146050" cy="94157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95251">
                    <a:moveTo>
                      <a:pt x="0" y="38100"/>
                    </a:moveTo>
                    <a:lnTo>
                      <a:pt x="146050" y="0"/>
                    </a:lnTo>
                    <a:lnTo>
                      <a:pt x="146050" y="57150"/>
                    </a:lnTo>
                    <a:lnTo>
                      <a:pt x="0" y="95250"/>
                    </a:lnTo>
                    <a:close/>
                  </a:path>
                </a:pathLst>
              </a:cu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 useBgFill="1">
            <p:nvSpPr>
              <p:cNvPr id="105" name="Freeform 104"/>
              <p:cNvSpPr/>
              <p:nvPr>
                <p:custDataLst>
                  <p:tags r:id="rId92"/>
                </p:custDataLst>
              </p:nvPr>
            </p:nvSpPr>
            <p:spPr bwMode="auto">
              <a:xfrm>
                <a:off x="6962775" y="3028078"/>
                <a:ext cx="146050" cy="94157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95251">
                    <a:moveTo>
                      <a:pt x="0" y="38100"/>
                    </a:moveTo>
                    <a:lnTo>
                      <a:pt x="146050" y="0"/>
                    </a:lnTo>
                    <a:lnTo>
                      <a:pt x="146050" y="57150"/>
                    </a:lnTo>
                    <a:lnTo>
                      <a:pt x="0" y="95250"/>
                    </a:lnTo>
                    <a:close/>
                  </a:path>
                </a:pathLst>
              </a:cu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 useBgFill="1">
            <p:nvSpPr>
              <p:cNvPr id="106" name="Freeform 105"/>
              <p:cNvSpPr/>
              <p:nvPr>
                <p:custDataLst>
                  <p:tags r:id="rId93"/>
                </p:custDataLst>
              </p:nvPr>
            </p:nvSpPr>
            <p:spPr bwMode="auto">
              <a:xfrm>
                <a:off x="395288" y="2897706"/>
                <a:ext cx="146050" cy="94157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95251">
                    <a:moveTo>
                      <a:pt x="0" y="38100"/>
                    </a:moveTo>
                    <a:lnTo>
                      <a:pt x="146050" y="0"/>
                    </a:lnTo>
                    <a:lnTo>
                      <a:pt x="146050" y="57150"/>
                    </a:lnTo>
                    <a:lnTo>
                      <a:pt x="0" y="95250"/>
                    </a:lnTo>
                    <a:close/>
                  </a:path>
                </a:pathLst>
              </a:cu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 useBgFill="1">
            <p:nvSpPr>
              <p:cNvPr id="107" name="Freeform 106"/>
              <p:cNvSpPr/>
              <p:nvPr>
                <p:custDataLst>
                  <p:tags r:id="rId94"/>
                </p:custDataLst>
              </p:nvPr>
            </p:nvSpPr>
            <p:spPr bwMode="auto">
              <a:xfrm>
                <a:off x="6992938" y="2897706"/>
                <a:ext cx="146050" cy="94157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95251">
                    <a:moveTo>
                      <a:pt x="0" y="38100"/>
                    </a:moveTo>
                    <a:lnTo>
                      <a:pt x="146050" y="0"/>
                    </a:lnTo>
                    <a:lnTo>
                      <a:pt x="146050" y="57150"/>
                    </a:lnTo>
                    <a:lnTo>
                      <a:pt x="0" y="95250"/>
                    </a:lnTo>
                    <a:close/>
                  </a:path>
                </a:pathLst>
              </a:custGeom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Freeform 107"/>
              <p:cNvSpPr/>
              <p:nvPr>
                <p:custDataLst>
                  <p:tags r:id="rId95"/>
                </p:custDataLst>
              </p:nvPr>
            </p:nvSpPr>
            <p:spPr bwMode="auto">
              <a:xfrm>
                <a:off x="6962775" y="3084210"/>
                <a:ext cx="146050" cy="38024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9" name="Freeform 108"/>
              <p:cNvSpPr/>
              <p:nvPr>
                <p:custDataLst>
                  <p:tags r:id="rId96"/>
                </p:custDataLst>
              </p:nvPr>
            </p:nvSpPr>
            <p:spPr bwMode="auto">
              <a:xfrm>
                <a:off x="395288" y="3084210"/>
                <a:ext cx="146050" cy="38024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0" name="Freeform 109"/>
              <p:cNvSpPr/>
              <p:nvPr>
                <p:custDataLst>
                  <p:tags r:id="rId97"/>
                </p:custDataLst>
              </p:nvPr>
            </p:nvSpPr>
            <p:spPr bwMode="auto">
              <a:xfrm>
                <a:off x="6962775" y="3028078"/>
                <a:ext cx="146050" cy="38026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1" name="Freeform 110"/>
              <p:cNvSpPr/>
              <p:nvPr>
                <p:custDataLst>
                  <p:tags r:id="rId98"/>
                </p:custDataLst>
              </p:nvPr>
            </p:nvSpPr>
            <p:spPr bwMode="auto">
              <a:xfrm>
                <a:off x="395288" y="3028078"/>
                <a:ext cx="146050" cy="38026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2" name="Freeform 111"/>
              <p:cNvSpPr/>
              <p:nvPr>
                <p:custDataLst>
                  <p:tags r:id="rId99"/>
                </p:custDataLst>
              </p:nvPr>
            </p:nvSpPr>
            <p:spPr bwMode="auto">
              <a:xfrm>
                <a:off x="6992938" y="2953839"/>
                <a:ext cx="146050" cy="38024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3" name="Freeform 112"/>
              <p:cNvSpPr/>
              <p:nvPr>
                <p:custDataLst>
                  <p:tags r:id="rId100"/>
                </p:custDataLst>
              </p:nvPr>
            </p:nvSpPr>
            <p:spPr bwMode="auto">
              <a:xfrm>
                <a:off x="6992938" y="2897706"/>
                <a:ext cx="146050" cy="38026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4" name="Freeform 113"/>
              <p:cNvSpPr/>
              <p:nvPr>
                <p:custDataLst>
                  <p:tags r:id="rId101"/>
                </p:custDataLst>
              </p:nvPr>
            </p:nvSpPr>
            <p:spPr bwMode="auto">
              <a:xfrm>
                <a:off x="395288" y="2953839"/>
                <a:ext cx="146050" cy="38024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5" name="Freeform 114"/>
              <p:cNvSpPr/>
              <p:nvPr>
                <p:custDataLst>
                  <p:tags r:id="rId102"/>
                </p:custDataLst>
              </p:nvPr>
            </p:nvSpPr>
            <p:spPr bwMode="auto">
              <a:xfrm>
                <a:off x="395288" y="2897706"/>
                <a:ext cx="146050" cy="38026"/>
              </a:xfrm>
              <a:custGeom>
                <a:avLst/>
                <a:gdLst/>
                <a:ahLst/>
                <a:cxnLst/>
                <a:rect l="0" t="0" r="0" b="0"/>
                <a:pathLst>
                  <a:path w="146051" h="38101">
                    <a:moveTo>
                      <a:pt x="0" y="38100"/>
                    </a:moveTo>
                    <a:lnTo>
                      <a:pt x="146050" y="0"/>
                    </a:lnTo>
                  </a:path>
                </a:pathLst>
              </a:custGeom>
              <a:ln w="9525">
                <a:solidFill>
                  <a:schemeClr val="tx1"/>
                </a:solidFill>
                <a:headEnd type="none"/>
                <a:tailEnd type="non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16" name="Rectangle 115"/>
              <p:cNvSpPr/>
              <p:nvPr>
                <p:custDataLst>
                  <p:tags r:id="rId103"/>
                </p:custDataLst>
              </p:nvPr>
            </p:nvSpPr>
            <p:spPr bwMode="auto">
              <a:xfrm>
                <a:off x="2182813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E1BF4DEB-6F85-47BF-8D87-F0B0712EA720}" type="datetime'''''''''5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5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17" name="Rectangle 116"/>
              <p:cNvSpPr/>
              <p:nvPr>
                <p:custDataLst>
                  <p:tags r:id="rId104"/>
                </p:custDataLst>
              </p:nvPr>
            </p:nvSpPr>
            <p:spPr bwMode="auto">
              <a:xfrm>
                <a:off x="2530475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A51CB427-B470-4181-BFF3-533147CB4705}" type="datetime'''''''''''''''''''''''''''''''''6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6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18" name="Rectangle 117"/>
              <p:cNvSpPr/>
              <p:nvPr>
                <p:custDataLst>
                  <p:tags r:id="rId105"/>
                </p:custDataLst>
              </p:nvPr>
            </p:nvSpPr>
            <p:spPr bwMode="auto">
              <a:xfrm>
                <a:off x="206375" y="3424625"/>
                <a:ext cx="1714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D491D48A-0CD8-4186-B0BC-45153F777F92}" type="datetime'2''''''''''''''''''''''''''5''''''''''''''''''''''''''''0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250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19" name="Rectangle 118"/>
              <p:cNvSpPr/>
              <p:nvPr>
                <p:custDataLst>
                  <p:tags r:id="rId106"/>
                </p:custDataLst>
              </p:nvPr>
            </p:nvSpPr>
            <p:spPr bwMode="auto">
              <a:xfrm>
                <a:off x="2879725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4F13019E-0CA7-4070-B956-CC9881F7B86D}" type="datetime'''''''7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7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0" name="Rectangle 119"/>
              <p:cNvSpPr/>
              <p:nvPr>
                <p:custDataLst>
                  <p:tags r:id="rId107"/>
                </p:custDataLst>
              </p:nvPr>
            </p:nvSpPr>
            <p:spPr bwMode="auto">
              <a:xfrm>
                <a:off x="3228975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3B3E5D64-314F-40C7-A792-5B149B76C137}" type="datetime'''''''''''''''''''''''''''''''''''''''''''''8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8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1" name="Rectangle 120"/>
              <p:cNvSpPr/>
              <p:nvPr>
                <p:custDataLst>
                  <p:tags r:id="rId108"/>
                </p:custDataLst>
              </p:nvPr>
            </p:nvSpPr>
            <p:spPr bwMode="auto">
              <a:xfrm>
                <a:off x="206375" y="3194663"/>
                <a:ext cx="171450" cy="1358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0E8B524B-DCA6-4F3D-8DED-74A0A85D3B01}" type="datetime'''''''''''''''''''''''3''''''0''''''''''''''''''''0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300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2" name="Rectangle 121"/>
              <p:cNvSpPr/>
              <p:nvPr>
                <p:custDataLst>
                  <p:tags r:id="rId109"/>
                </p:custDataLst>
              </p:nvPr>
            </p:nvSpPr>
            <p:spPr bwMode="auto">
              <a:xfrm>
                <a:off x="3576638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1B986455-81D0-4B73-B4F5-C67E73C9BB45}" type="datetime'''''''''''''''''''''''''''''''''''''''''9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9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3" name="Rectangle 122"/>
              <p:cNvSpPr/>
              <p:nvPr>
                <p:custDataLst>
                  <p:tags r:id="rId110"/>
                </p:custDataLst>
              </p:nvPr>
            </p:nvSpPr>
            <p:spPr bwMode="auto">
              <a:xfrm>
                <a:off x="320675" y="4574429"/>
                <a:ext cx="57150" cy="1358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49375ACB-0BB4-4540-965D-F0D7E0AB5274}" type="datetime'''''''''''''''''''''''''''''''''''''''''''''''''0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4" name="Rectangle 123"/>
              <p:cNvSpPr/>
              <p:nvPr>
                <p:custDataLst>
                  <p:tags r:id="rId111"/>
                </p:custDataLst>
              </p:nvPr>
            </p:nvSpPr>
            <p:spPr bwMode="auto">
              <a:xfrm>
                <a:off x="263525" y="4342658"/>
                <a:ext cx="11430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2095D268-D549-44B3-8DD7-D1FA71A67007}" type="datetime'''''''''5''''''''''''''''''''''''0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50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5" name="Rectangle 124"/>
              <p:cNvSpPr/>
              <p:nvPr>
                <p:custDataLst>
                  <p:tags r:id="rId112"/>
                </p:custDataLst>
              </p:nvPr>
            </p:nvSpPr>
            <p:spPr bwMode="auto">
              <a:xfrm>
                <a:off x="206375" y="4112697"/>
                <a:ext cx="17145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208101C7-7DC4-4B6F-BB83-879F07E34E14}" type="datetime'''''''1''''''''''''''''''''''''''''0''''0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100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6" name="Rectangle 125"/>
              <p:cNvSpPr/>
              <p:nvPr>
                <p:custDataLst>
                  <p:tags r:id="rId113"/>
                </p:custDataLst>
              </p:nvPr>
            </p:nvSpPr>
            <p:spPr bwMode="auto">
              <a:xfrm>
                <a:off x="206375" y="3884547"/>
                <a:ext cx="1714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9C2BC068-5FB7-429D-A0C9-1CEC719BFEAE}" type="datetime'''''''1''5''''''''''''''0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150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7" name="Rectangle 126"/>
              <p:cNvSpPr/>
              <p:nvPr>
                <p:custDataLst>
                  <p:tags r:id="rId114"/>
                </p:custDataLst>
              </p:nvPr>
            </p:nvSpPr>
            <p:spPr bwMode="auto">
              <a:xfrm>
                <a:off x="187325" y="2685853"/>
                <a:ext cx="19050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A01D8BCC-880C-4C48-9581-F0B96BAFCD08}" type="datetime'''''''''8''''''''''''''''''''''''''''''''''''''5''''''''0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850</a:t>
                </a:fld>
                <a:endParaRPr lang="en-GB" sz="900" dirty="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8" name="Rectangle 127"/>
              <p:cNvSpPr/>
              <p:nvPr>
                <p:custDataLst>
                  <p:tags r:id="rId115"/>
                </p:custDataLst>
              </p:nvPr>
            </p:nvSpPr>
            <p:spPr bwMode="auto">
              <a:xfrm>
                <a:off x="171450" y="5032541"/>
                <a:ext cx="206375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F6CA9A35-B901-46F9-B423-0391ED591EE0}" type="datetime'-''1''''''''''''''''''''''''''''''''''''0''0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-100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29" name="Rectangle 128"/>
              <p:cNvSpPr/>
              <p:nvPr>
                <p:custDataLst>
                  <p:tags r:id="rId116"/>
                </p:custDataLst>
              </p:nvPr>
            </p:nvSpPr>
            <p:spPr bwMode="auto">
              <a:xfrm>
                <a:off x="171450" y="5262502"/>
                <a:ext cx="206375" cy="1358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ECBB7AFE-68AA-4F6E-AB1C-82B6F542BC3D}" type="datetime'-''''''1''''''''''''''5''''''0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-150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0" name="Rectangle 129"/>
              <p:cNvSpPr/>
              <p:nvPr>
                <p:custDataLst>
                  <p:tags r:id="rId117"/>
                </p:custDataLst>
              </p:nvPr>
            </p:nvSpPr>
            <p:spPr bwMode="auto">
              <a:xfrm>
                <a:off x="149225" y="5492463"/>
                <a:ext cx="22860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9A8B2F42-FE14-4B05-8587-D74486E22DD8}" type="datetime'-''''''''''2''''''''''''00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-200</a:t>
                </a:fld>
                <a:endParaRPr lang="en-GB" sz="900" dirty="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1" name="Rectangle 130"/>
              <p:cNvSpPr/>
              <p:nvPr>
                <p:custDataLst>
                  <p:tags r:id="rId118"/>
                </p:custDataLst>
              </p:nvPr>
            </p:nvSpPr>
            <p:spPr bwMode="auto">
              <a:xfrm>
                <a:off x="149225" y="5722424"/>
                <a:ext cx="22860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E77F124B-75CF-4E79-ABA0-EACE1304DB67}" type="datetime'''''''''''''''''''-2''''''''''''''''5''''''''''''0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-250</a:t>
                </a:fld>
                <a:endParaRPr lang="en-GB" sz="900" dirty="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2" name="Rectangle 131"/>
              <p:cNvSpPr/>
              <p:nvPr>
                <p:custDataLst>
                  <p:tags r:id="rId119"/>
                </p:custDataLst>
              </p:nvPr>
            </p:nvSpPr>
            <p:spPr bwMode="auto">
              <a:xfrm>
                <a:off x="149225" y="5952385"/>
                <a:ext cx="228600" cy="1376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4B68D9D8-25B9-4A9B-9964-82B0A6630D48}" type="datetime'''''''-''''''''''''''''''''''''30''''''0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-300</a:t>
                </a:fld>
                <a:endParaRPr lang="en-GB" sz="900" dirty="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3" name="Rectangle 132"/>
              <p:cNvSpPr/>
              <p:nvPr>
                <p:custDataLst>
                  <p:tags r:id="rId120"/>
                </p:custDataLst>
              </p:nvPr>
            </p:nvSpPr>
            <p:spPr bwMode="auto">
              <a:xfrm>
                <a:off x="228600" y="4804391"/>
                <a:ext cx="149225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31758AF4-009D-4510-A582-CC3F2B17E018}" type="datetime'-''''''5''''''''''''''''''''''''''''''''''''0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-50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4" name="Rectangle 133"/>
              <p:cNvSpPr/>
              <p:nvPr>
                <p:custDataLst>
                  <p:tags r:id="rId121"/>
                </p:custDataLst>
              </p:nvPr>
            </p:nvSpPr>
            <p:spPr bwMode="auto">
              <a:xfrm>
                <a:off x="439738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4E56BFC8-46A4-4F55-951F-928CD6CA75C1}" type="datetime'0''''''''''''''''''''''''''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5" name="Rectangle 134"/>
              <p:cNvSpPr/>
              <p:nvPr>
                <p:custDataLst>
                  <p:tags r:id="rId122"/>
                </p:custDataLst>
              </p:nvPr>
            </p:nvSpPr>
            <p:spPr bwMode="auto">
              <a:xfrm>
                <a:off x="787400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5FEE6136-C2EF-4641-AB0A-06B61C051DB5}" type="datetime'''1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6" name="Rectangle 135"/>
              <p:cNvSpPr/>
              <p:nvPr>
                <p:custDataLst>
                  <p:tags r:id="rId123"/>
                </p:custDataLst>
              </p:nvPr>
            </p:nvSpPr>
            <p:spPr bwMode="auto">
              <a:xfrm>
                <a:off x="3897313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12B15436-46D3-4532-8CF7-80B03F95B979}" type="datetime'''''''''''1''0''''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7" name="Rectangle 136"/>
              <p:cNvSpPr/>
              <p:nvPr>
                <p:custDataLst>
                  <p:tags r:id="rId124"/>
                </p:custDataLst>
              </p:nvPr>
            </p:nvSpPr>
            <p:spPr bwMode="auto">
              <a:xfrm>
                <a:off x="206375" y="3654585"/>
                <a:ext cx="171450" cy="13580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lstStyle/>
              <a:p>
                <a:pPr algn="r">
                  <a:defRPr/>
                </a:pPr>
                <a:fld id="{0556B160-2FD7-46D7-B6E0-C4A267F7BFC4}" type="datetime'''''''2''''''''''''''''''''0''''''''''''''''''0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r">
                    <a:defRPr/>
                  </a:pPr>
                  <a:t>200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8" name="Rectangle 137"/>
              <p:cNvSpPr/>
              <p:nvPr>
                <p:custDataLst>
                  <p:tags r:id="rId125"/>
                </p:custDataLst>
              </p:nvPr>
            </p:nvSpPr>
            <p:spPr bwMode="auto">
              <a:xfrm>
                <a:off x="4244975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5FAB5892-02AE-4D8A-A117-98D6E4567CFA}" type="datetime'''''''''''''''11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11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39" name="Rectangle 138"/>
              <p:cNvSpPr/>
              <p:nvPr>
                <p:custDataLst>
                  <p:tags r:id="rId126"/>
                </p:custDataLst>
              </p:nvPr>
            </p:nvSpPr>
            <p:spPr bwMode="auto">
              <a:xfrm>
                <a:off x="4943475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5DD32B77-D472-4709-9D0D-22C1B056D823}" type="datetime'1''''''''''''''''''3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13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0" name="Rectangle 139"/>
              <p:cNvSpPr/>
              <p:nvPr>
                <p:custDataLst>
                  <p:tags r:id="rId127"/>
                </p:custDataLst>
              </p:nvPr>
            </p:nvSpPr>
            <p:spPr bwMode="auto">
              <a:xfrm>
                <a:off x="4594225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B0D6E2FF-FC5C-437B-8DB0-99DCC893E2E7}" type="datetime'''''''1''''''''''2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12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1" name="Rectangle 140"/>
              <p:cNvSpPr/>
              <p:nvPr>
                <p:custDataLst>
                  <p:tags r:id="rId128"/>
                </p:custDataLst>
              </p:nvPr>
            </p:nvSpPr>
            <p:spPr bwMode="auto">
              <a:xfrm>
                <a:off x="5291138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010B0C47-0914-4B52-B041-D9D0E9B06694}" type="datetime'''''''''''''''''''1''''''''''4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14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2" name="Rectangle 141"/>
              <p:cNvSpPr/>
              <p:nvPr>
                <p:custDataLst>
                  <p:tags r:id="rId129"/>
                </p:custDataLst>
              </p:nvPr>
            </p:nvSpPr>
            <p:spPr bwMode="auto">
              <a:xfrm>
                <a:off x="5640388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8F4AC387-9688-4CC1-B6A6-A8D3DAEBC771}" type="datetime'''''1''''''''''''5''''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15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3" name="Rectangle 142"/>
              <p:cNvSpPr/>
              <p:nvPr>
                <p:custDataLst>
                  <p:tags r:id="rId130"/>
                </p:custDataLst>
              </p:nvPr>
            </p:nvSpPr>
            <p:spPr bwMode="auto">
              <a:xfrm>
                <a:off x="5989638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A16E0284-8AE0-4F10-8225-BF299F152FF3}" type="datetime'''''''''''''''''1''6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16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4" name="Rectangle 143"/>
              <p:cNvSpPr/>
              <p:nvPr>
                <p:custDataLst>
                  <p:tags r:id="rId131"/>
                </p:custDataLst>
              </p:nvPr>
            </p:nvSpPr>
            <p:spPr bwMode="auto">
              <a:xfrm>
                <a:off x="6337300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1F67E7C1-7E33-4244-A2D3-0CE677168B1E}" type="datetime'''''''''''''''''''''''1''''''''7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17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5" name="Rectangle 144"/>
              <p:cNvSpPr/>
              <p:nvPr>
                <p:custDataLst>
                  <p:tags r:id="rId132"/>
                </p:custDataLst>
              </p:nvPr>
            </p:nvSpPr>
            <p:spPr bwMode="auto">
              <a:xfrm>
                <a:off x="6686550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E1EA15F3-341F-4B90-B91C-FEE4BAD13123}" type="datetime'''''''''''''''''''''''''''18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18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6" name="Rectangle 145"/>
              <p:cNvSpPr/>
              <p:nvPr>
                <p:custDataLst>
                  <p:tags r:id="rId133"/>
                </p:custDataLst>
              </p:nvPr>
            </p:nvSpPr>
            <p:spPr bwMode="auto">
              <a:xfrm>
                <a:off x="7035800" y="4746448"/>
                <a:ext cx="11430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C43546DC-29C5-4B14-984A-078727BDCFEF}" type="datetime'''''''1''9''''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19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7" name="Rectangle 146"/>
              <p:cNvSpPr/>
              <p:nvPr>
                <p:custDataLst>
                  <p:tags r:id="rId134"/>
                </p:custDataLst>
              </p:nvPr>
            </p:nvSpPr>
            <p:spPr bwMode="auto">
              <a:xfrm>
                <a:off x="1136650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E0EF55EE-1333-4C46-BD2B-DEDA9BB01CE5}" type="datetime'''''''''''''''''''''''''''2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2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8" name="Rectangle 147"/>
              <p:cNvSpPr/>
              <p:nvPr>
                <p:custDataLst>
                  <p:tags r:id="rId135"/>
                </p:custDataLst>
              </p:nvPr>
            </p:nvSpPr>
            <p:spPr bwMode="auto">
              <a:xfrm>
                <a:off x="1484313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8FC33BC7-EFF5-40F5-B7D2-3648ABFE6DA8}" type="datetime'''''''3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3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49" name="Rectangle 148"/>
              <p:cNvSpPr/>
              <p:nvPr>
                <p:custDataLst>
                  <p:tags r:id="rId136"/>
                </p:custDataLst>
              </p:nvPr>
            </p:nvSpPr>
            <p:spPr bwMode="auto">
              <a:xfrm>
                <a:off x="1833563" y="4746448"/>
                <a:ext cx="57150" cy="1358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/>
              <a:lstStyle/>
              <a:p>
                <a:pPr algn="ctr">
                  <a:defRPr/>
                </a:pPr>
                <a:fld id="{05733E1B-BE1C-4EC4-904A-DE672364F84A}" type="datetime'''''4'''''''''''''''''''''''''''''''''''''''''''''''''">
                  <a:rPr lang="en-GB" sz="900">
                    <a:solidFill>
                      <a:schemeClr val="tx1"/>
                    </a:solidFill>
                    <a:sym typeface="Arial"/>
                  </a:rPr>
                  <a:pPr algn="ctr">
                    <a:defRPr/>
                  </a:pPr>
                  <a:t>4</a:t>
                </a:fld>
                <a:endParaRPr lang="en-GB" sz="900">
                  <a:solidFill>
                    <a:schemeClr val="tx1"/>
                  </a:solidFill>
                  <a:sym typeface="Arial"/>
                </a:endParaRPr>
              </a:p>
            </p:txBody>
          </p:sp>
          <p:sp>
            <p:nvSpPr>
              <p:cNvPr id="150" name="Left Brace 149"/>
              <p:cNvSpPr/>
              <p:nvPr>
                <p:custDataLst>
                  <p:tags r:id="rId137"/>
                </p:custDataLst>
              </p:nvPr>
            </p:nvSpPr>
            <p:spPr>
              <a:xfrm rot="16200000">
                <a:off x="2052036" y="4152339"/>
                <a:ext cx="1031754" cy="4203700"/>
              </a:xfrm>
              <a:prstGeom prst="leftBrace">
                <a:avLst>
                  <a:gd name="adj1" fmla="val 26085"/>
                  <a:gd name="adj2" fmla="val 49212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1" name="TextBox 2091"/>
              <p:cNvSpPr txBox="1"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1059296" y="6800472"/>
                <a:ext cx="2634910" cy="389305"/>
              </a:xfrm>
              <a:prstGeom prst="rect">
                <a:avLst/>
              </a:prstGeom>
              <a:solidFill>
                <a:srgbClr val="5FADA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GB" b="1" dirty="0" smtClean="0">
                    <a:latin typeface="+mn-lt"/>
                  </a:rPr>
                  <a:t>Reduce demand</a:t>
                </a:r>
                <a:endParaRPr lang="en-GB" b="1" dirty="0">
                  <a:latin typeface="+mn-lt"/>
                </a:endParaRPr>
              </a:p>
              <a:p>
                <a:pPr algn="ctr">
                  <a:defRPr/>
                </a:pPr>
                <a:endParaRPr lang="en-GB" sz="900" dirty="0">
                  <a:latin typeface="+mn-lt"/>
                </a:endParaRPr>
              </a:p>
            </p:txBody>
          </p:sp>
          <p:sp>
            <p:nvSpPr>
              <p:cNvPr id="152" name="TextBox 2092"/>
              <p:cNvSpPr txBox="1"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4855988" y="6572867"/>
                <a:ext cx="2277306" cy="386564"/>
              </a:xfrm>
              <a:prstGeom prst="rect">
                <a:avLst/>
              </a:prstGeom>
              <a:solidFill>
                <a:srgbClr val="F3578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GB" b="1" dirty="0">
                    <a:latin typeface="+mn-lt"/>
                  </a:rPr>
                  <a:t>Renewables</a:t>
                </a:r>
              </a:p>
              <a:p>
                <a:pPr algn="ctr">
                  <a:defRPr/>
                </a:pPr>
                <a:endParaRPr lang="en-GB" sz="900" dirty="0">
                  <a:latin typeface="+mn-lt"/>
                </a:endParaRPr>
              </a:p>
            </p:txBody>
          </p:sp>
          <p:sp>
            <p:nvSpPr>
              <p:cNvPr id="153" name="Left Brace 152"/>
              <p:cNvSpPr/>
              <p:nvPr>
                <p:custDataLst>
                  <p:tags r:id="rId140"/>
                </p:custDataLst>
              </p:nvPr>
            </p:nvSpPr>
            <p:spPr>
              <a:xfrm rot="16200000">
                <a:off x="5491101" y="4925231"/>
                <a:ext cx="758686" cy="2384847"/>
              </a:xfrm>
              <a:prstGeom prst="leftBrace">
                <a:avLst>
                  <a:gd name="adj1" fmla="val 21726"/>
                  <a:gd name="adj2" fmla="val 53493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54" name="TextBox 198"/>
              <p:cNvSpPr txBox="1">
                <a:spLocks noChangeArrowheads="1"/>
              </p:cNvSpPr>
              <p:nvPr>
                <p:custDataLst>
                  <p:tags r:id="rId141"/>
                </p:custDataLst>
              </p:nvPr>
            </p:nvSpPr>
            <p:spPr bwMode="auto">
              <a:xfrm>
                <a:off x="5459412" y="3313112"/>
                <a:ext cx="1000125" cy="595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/>
                  <a:t>Biomass boilers (non-net bound)</a:t>
                </a:r>
              </a:p>
              <a:p>
                <a:pPr algn="ctr"/>
                <a:endParaRPr lang="en-GB" sz="800"/>
              </a:p>
            </p:txBody>
          </p:sp>
          <p:cxnSp>
            <p:nvCxnSpPr>
              <p:cNvPr id="155" name="Straight Connector 154"/>
              <p:cNvCxnSpPr>
                <a:endCxn id="53" idx="0"/>
              </p:cNvCxnSpPr>
              <p:nvPr>
                <p:custDataLst>
                  <p:tags r:id="rId142"/>
                </p:custDataLst>
              </p:nvPr>
            </p:nvCxnSpPr>
            <p:spPr>
              <a:xfrm rot="10800000" flipV="1">
                <a:off x="5772150" y="3607507"/>
                <a:ext cx="273050" cy="2498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Box 202"/>
              <p:cNvSpPr txBox="1">
                <a:spLocks noChangeArrowheads="1"/>
              </p:cNvSpPr>
              <p:nvPr>
                <p:custDataLst>
                  <p:tags r:id="rId143"/>
                </p:custDataLst>
              </p:nvPr>
            </p:nvSpPr>
            <p:spPr bwMode="auto">
              <a:xfrm>
                <a:off x="4568820" y="3452813"/>
                <a:ext cx="1000125" cy="7251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/>
                  <a:t>Ground Source Heat Pumps (non-net bound)</a:t>
                </a:r>
              </a:p>
              <a:p>
                <a:pPr algn="ctr"/>
                <a:endParaRPr lang="en-GB" sz="800"/>
              </a:p>
            </p:txBody>
          </p:sp>
          <p:cxnSp>
            <p:nvCxnSpPr>
              <p:cNvPr id="157" name="Straight Connector 156"/>
              <p:cNvCxnSpPr>
                <a:endCxn id="50" idx="0"/>
              </p:cNvCxnSpPr>
              <p:nvPr>
                <p:custDataLst>
                  <p:tags r:id="rId144"/>
                </p:custDataLst>
              </p:nvPr>
            </p:nvCxnSpPr>
            <p:spPr>
              <a:xfrm rot="5400000">
                <a:off x="4793125" y="4014359"/>
                <a:ext cx="468975" cy="1079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TextBox 205"/>
              <p:cNvSpPr txBox="1">
                <a:spLocks noChangeArrowheads="1"/>
              </p:cNvSpPr>
              <p:nvPr>
                <p:custDataLst>
                  <p:tags r:id="rId145"/>
                </p:custDataLst>
              </p:nvPr>
            </p:nvSpPr>
            <p:spPr bwMode="auto">
              <a:xfrm>
                <a:off x="5429250" y="2769394"/>
                <a:ext cx="1000125" cy="465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/>
                  <a:t>Solar Thermal </a:t>
                </a:r>
              </a:p>
              <a:p>
                <a:pPr algn="ctr"/>
                <a:r>
                  <a:rPr lang="en-GB" sz="800"/>
                  <a:t>(non-net bound)</a:t>
                </a:r>
              </a:p>
            </p:txBody>
          </p:sp>
          <p:cxnSp>
            <p:nvCxnSpPr>
              <p:cNvPr id="159" name="Straight Connector 158"/>
              <p:cNvCxnSpPr>
                <a:endCxn id="34" idx="0"/>
              </p:cNvCxnSpPr>
              <p:nvPr>
                <p:custDataLst>
                  <p:tags r:id="rId146"/>
                </p:custDataLst>
              </p:nvPr>
            </p:nvCxnSpPr>
            <p:spPr>
              <a:xfrm>
                <a:off x="6315075" y="2897706"/>
                <a:ext cx="404813" cy="2426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Box 215"/>
              <p:cNvSpPr txBox="1">
                <a:spLocks noChangeArrowheads="1"/>
              </p:cNvSpPr>
              <p:nvPr>
                <p:custDataLst>
                  <p:tags r:id="rId147"/>
                </p:custDataLst>
              </p:nvPr>
            </p:nvSpPr>
            <p:spPr bwMode="auto">
              <a:xfrm>
                <a:off x="857250" y="5929313"/>
                <a:ext cx="571500" cy="616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Smart Meters</a:t>
                </a:r>
              </a:p>
            </p:txBody>
          </p:sp>
          <p:cxnSp>
            <p:nvCxnSpPr>
              <p:cNvPr id="161" name="Straight Connector 160"/>
              <p:cNvCxnSpPr>
                <a:stCxn id="32" idx="2"/>
              </p:cNvCxnSpPr>
              <p:nvPr>
                <p:custDataLst>
                  <p:tags r:id="rId148"/>
                </p:custDataLst>
              </p:nvPr>
            </p:nvCxnSpPr>
            <p:spPr>
              <a:xfrm rot="16200000" flipH="1">
                <a:off x="725252" y="5868458"/>
                <a:ext cx="106833" cy="30003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TextBox 219"/>
              <p:cNvSpPr txBox="1">
                <a:spLocks noChangeArrowheads="1"/>
              </p:cNvSpPr>
              <p:nvPr>
                <p:custDataLst>
                  <p:tags r:id="rId149"/>
                </p:custDataLst>
              </p:nvPr>
            </p:nvSpPr>
            <p:spPr bwMode="auto">
              <a:xfrm>
                <a:off x="890587" y="5479048"/>
                <a:ext cx="928688" cy="356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Cavity Wall Insulation</a:t>
                </a:r>
              </a:p>
            </p:txBody>
          </p:sp>
          <p:cxnSp>
            <p:nvCxnSpPr>
              <p:cNvPr id="163" name="Straight Connector 162"/>
              <p:cNvCxnSpPr>
                <a:stCxn id="28" idx="2"/>
                <a:endCxn id="162" idx="0"/>
              </p:cNvCxnSpPr>
              <p:nvPr>
                <p:custDataLst>
                  <p:tags r:id="rId150"/>
                </p:custDataLst>
              </p:nvPr>
            </p:nvCxnSpPr>
            <p:spPr>
              <a:xfrm rot="16200000" flipH="1">
                <a:off x="1063489" y="5187603"/>
                <a:ext cx="290786" cy="29210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Rectangle 711"/>
              <p:cNvSpPr>
                <a:spLocks noChangeArrowheads="1"/>
              </p:cNvSpPr>
              <p:nvPr>
                <p:custDataLst>
                  <p:tags r:id="rId151"/>
                </p:custDataLst>
              </p:nvPr>
            </p:nvSpPr>
            <p:spPr bwMode="gray">
              <a:xfrm>
                <a:off x="6643687" y="5357813"/>
                <a:ext cx="633565" cy="162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2813" rtl="1">
                  <a:buSzPct val="120000"/>
                </a:pPr>
                <a:r>
                  <a:rPr lang="en-GB" sz="1000" b="1"/>
                  <a:t>MtCO2e </a:t>
                </a:r>
              </a:p>
            </p:txBody>
          </p:sp>
          <p:sp>
            <p:nvSpPr>
              <p:cNvPr id="165" name="TextBox 202"/>
              <p:cNvSpPr txBox="1">
                <a:spLocks noChangeArrowheads="1"/>
              </p:cNvSpPr>
              <p:nvPr>
                <p:custDataLst>
                  <p:tags r:id="rId152"/>
                </p:custDataLst>
              </p:nvPr>
            </p:nvSpPr>
            <p:spPr bwMode="auto">
              <a:xfrm>
                <a:off x="5500688" y="5221287"/>
                <a:ext cx="1000125" cy="595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/>
                  <a:t>Air Source Heat Pumps (replacing gas)</a:t>
                </a:r>
              </a:p>
              <a:p>
                <a:pPr algn="ctr"/>
                <a:endParaRPr lang="en-GB" sz="800"/>
              </a:p>
            </p:txBody>
          </p:sp>
          <p:cxnSp>
            <p:nvCxnSpPr>
              <p:cNvPr id="166" name="Straight Connector 165"/>
              <p:cNvCxnSpPr>
                <a:stCxn id="56" idx="2"/>
              </p:cNvCxnSpPr>
              <p:nvPr>
                <p:custDataLst>
                  <p:tags r:id="rId153"/>
                </p:custDataLst>
              </p:nvPr>
            </p:nvCxnSpPr>
            <p:spPr>
              <a:xfrm rot="16200000" flipH="1">
                <a:off x="5509100" y="4788589"/>
                <a:ext cx="597536" cy="3032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TextBox 202"/>
              <p:cNvSpPr txBox="1">
                <a:spLocks noChangeArrowheads="1"/>
              </p:cNvSpPr>
              <p:nvPr>
                <p:custDataLst>
                  <p:tags r:id="rId154"/>
                </p:custDataLst>
              </p:nvPr>
            </p:nvSpPr>
            <p:spPr bwMode="auto">
              <a:xfrm>
                <a:off x="4651375" y="5045214"/>
                <a:ext cx="1000125" cy="595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 dirty="0"/>
                  <a:t>Air Source Heat Pumps (non-net bound)</a:t>
                </a:r>
              </a:p>
              <a:p>
                <a:pPr algn="ctr"/>
                <a:endParaRPr lang="en-GB" sz="800" dirty="0"/>
              </a:p>
            </p:txBody>
          </p:sp>
          <p:cxnSp>
            <p:nvCxnSpPr>
              <p:cNvPr id="168" name="Straight Connector 167"/>
              <p:cNvCxnSpPr>
                <a:stCxn id="62" idx="2"/>
              </p:cNvCxnSpPr>
              <p:nvPr>
                <p:custDataLst>
                  <p:tags r:id="rId155"/>
                </p:custDataLst>
              </p:nvPr>
            </p:nvCxnSpPr>
            <p:spPr>
              <a:xfrm rot="5400000">
                <a:off x="5022667" y="4690822"/>
                <a:ext cx="389303" cy="2905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TextBox 219"/>
              <p:cNvSpPr txBox="1"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1530349" y="5447884"/>
                <a:ext cx="792163" cy="4864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Loft Insulation</a:t>
                </a:r>
              </a:p>
            </p:txBody>
          </p:sp>
          <p:cxnSp>
            <p:nvCxnSpPr>
              <p:cNvPr id="170" name="Straight Connector 169"/>
              <p:cNvCxnSpPr>
                <a:stCxn id="25" idx="2"/>
                <a:endCxn id="169" idx="0"/>
              </p:cNvCxnSpPr>
              <p:nvPr>
                <p:custDataLst>
                  <p:tags r:id="rId157"/>
                </p:custDataLst>
              </p:nvPr>
            </p:nvCxnSpPr>
            <p:spPr>
              <a:xfrm rot="16200000" flipH="1">
                <a:off x="1463408" y="4984861"/>
                <a:ext cx="482340" cy="44370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TextBox 219"/>
              <p:cNvSpPr txBox="1">
                <a:spLocks noChangeArrowheads="1"/>
              </p:cNvSpPr>
              <p:nvPr>
                <p:custDataLst>
                  <p:tags r:id="rId158"/>
                </p:custDataLst>
              </p:nvPr>
            </p:nvSpPr>
            <p:spPr bwMode="auto">
              <a:xfrm>
                <a:off x="2220927" y="3985947"/>
                <a:ext cx="792163" cy="4864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Loft Insulation</a:t>
                </a:r>
              </a:p>
            </p:txBody>
          </p:sp>
          <p:cxnSp>
            <p:nvCxnSpPr>
              <p:cNvPr id="172" name="Straight Connector 171"/>
              <p:cNvCxnSpPr>
                <a:endCxn id="49" idx="3"/>
              </p:cNvCxnSpPr>
              <p:nvPr>
                <p:custDataLst>
                  <p:tags r:id="rId159"/>
                </p:custDataLst>
              </p:nvPr>
            </p:nvCxnSpPr>
            <p:spPr>
              <a:xfrm rot="16200000" flipH="1">
                <a:off x="2587876" y="4444975"/>
                <a:ext cx="369386" cy="10318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TextBox 219"/>
              <p:cNvSpPr txBox="1">
                <a:spLocks noChangeArrowheads="1"/>
              </p:cNvSpPr>
              <p:nvPr>
                <p:custDataLst>
                  <p:tags r:id="rId160"/>
                </p:custDataLst>
              </p:nvPr>
            </p:nvSpPr>
            <p:spPr bwMode="auto">
              <a:xfrm>
                <a:off x="1506547" y="3660017"/>
                <a:ext cx="792163" cy="875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 dirty="0"/>
                  <a:t>Local Authority Solid Wall</a:t>
                </a:r>
              </a:p>
              <a:p>
                <a:pPr algn="ctr"/>
                <a:r>
                  <a:rPr lang="en-GB" sz="800" dirty="0"/>
                  <a:t>Insulation</a:t>
                </a:r>
              </a:p>
            </p:txBody>
          </p:sp>
          <p:cxnSp>
            <p:nvCxnSpPr>
              <p:cNvPr id="174" name="Straight Connector 173"/>
              <p:cNvCxnSpPr>
                <a:stCxn id="21" idx="0"/>
                <a:endCxn id="173" idx="2"/>
              </p:cNvCxnSpPr>
              <p:nvPr>
                <p:custDataLst>
                  <p:tags r:id="rId161"/>
                </p:custDataLst>
              </p:nvPr>
            </p:nvCxnSpPr>
            <p:spPr>
              <a:xfrm rot="16200000" flipV="1">
                <a:off x="1962408" y="4475789"/>
                <a:ext cx="105860" cy="225416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TextBox 219"/>
              <p:cNvSpPr txBox="1">
                <a:spLocks noChangeArrowheads="1"/>
              </p:cNvSpPr>
              <p:nvPr>
                <p:custDataLst>
                  <p:tags r:id="rId162"/>
                </p:custDataLst>
              </p:nvPr>
            </p:nvSpPr>
            <p:spPr bwMode="auto">
              <a:xfrm>
                <a:off x="3017837" y="3833811"/>
                <a:ext cx="792163" cy="745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Internal Solid Wall Insulation</a:t>
                </a:r>
              </a:p>
            </p:txBody>
          </p:sp>
          <p:cxnSp>
            <p:nvCxnSpPr>
              <p:cNvPr id="176" name="Straight Connector 175"/>
              <p:cNvCxnSpPr>
                <a:stCxn id="175" idx="2"/>
              </p:cNvCxnSpPr>
              <p:nvPr>
                <p:custDataLst>
                  <p:tags r:id="rId163"/>
                </p:custDataLst>
              </p:nvPr>
            </p:nvCxnSpPr>
            <p:spPr>
              <a:xfrm rot="5400000" flipH="1">
                <a:off x="3368572" y="4534303"/>
                <a:ext cx="74026" cy="16667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TextBox 219"/>
              <p:cNvSpPr txBox="1">
                <a:spLocks noChangeArrowheads="1"/>
              </p:cNvSpPr>
              <p:nvPr>
                <p:custDataLst>
                  <p:tags r:id="rId164"/>
                </p:custDataLst>
              </p:nvPr>
            </p:nvSpPr>
            <p:spPr bwMode="auto">
              <a:xfrm>
                <a:off x="3948113" y="3802359"/>
                <a:ext cx="792163" cy="745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GB" sz="800"/>
                  <a:t>External Solid Wall Insulation</a:t>
                </a:r>
              </a:p>
            </p:txBody>
          </p:sp>
          <p:cxnSp>
            <p:nvCxnSpPr>
              <p:cNvPr id="178" name="Straight Connector 177"/>
              <p:cNvCxnSpPr>
                <a:stCxn id="177" idx="2"/>
              </p:cNvCxnSpPr>
              <p:nvPr>
                <p:custDataLst>
                  <p:tags r:id="rId165"/>
                </p:custDataLst>
              </p:nvPr>
            </p:nvCxnSpPr>
            <p:spPr>
              <a:xfrm rot="5400000" flipH="1">
                <a:off x="4182885" y="4386889"/>
                <a:ext cx="118625" cy="20399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205"/>
              <p:cNvSpPr txBox="1">
                <a:spLocks noChangeArrowheads="1"/>
              </p:cNvSpPr>
              <p:nvPr>
                <p:custDataLst>
                  <p:tags r:id="rId166"/>
                </p:custDataLst>
              </p:nvPr>
            </p:nvSpPr>
            <p:spPr bwMode="auto">
              <a:xfrm>
                <a:off x="6103938" y="2316161"/>
                <a:ext cx="1000125" cy="3360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/>
                <a:r>
                  <a:rPr lang="en-GB" sz="800"/>
                  <a:t>Solar Thermal </a:t>
                </a:r>
              </a:p>
              <a:p>
                <a:pPr algn="ctr"/>
                <a:r>
                  <a:rPr lang="en-GB" sz="800"/>
                  <a:t>(replacing gas)</a:t>
                </a:r>
              </a:p>
            </p:txBody>
          </p:sp>
          <p:cxnSp>
            <p:nvCxnSpPr>
              <p:cNvPr id="180" name="Straight Connector 179"/>
              <p:cNvCxnSpPr>
                <a:stCxn id="179" idx="2"/>
              </p:cNvCxnSpPr>
              <p:nvPr>
                <p:custDataLst>
                  <p:tags r:id="rId167"/>
                </p:custDataLst>
              </p:nvPr>
            </p:nvCxnSpPr>
            <p:spPr>
              <a:xfrm rot="16200000" flipH="1">
                <a:off x="6619839" y="2636346"/>
                <a:ext cx="392190" cy="4238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>
                <a:stCxn id="175" idx="2"/>
                <a:endCxn id="43" idx="0"/>
              </p:cNvCxnSpPr>
              <p:nvPr>
                <p:custDataLst>
                  <p:tags r:id="rId168"/>
                </p:custDataLst>
              </p:nvPr>
            </p:nvCxnSpPr>
            <p:spPr>
              <a:xfrm rot="5400000" flipH="1" flipV="1">
                <a:off x="3471475" y="4449878"/>
                <a:ext cx="72215" cy="187326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>
                <a:stCxn id="177" idx="2"/>
                <a:endCxn id="36" idx="0"/>
              </p:cNvCxnSpPr>
              <p:nvPr>
                <p:custDataLst>
                  <p:tags r:id="rId169"/>
                </p:custDataLst>
              </p:nvPr>
            </p:nvCxnSpPr>
            <p:spPr>
              <a:xfrm rot="5400000" flipH="1" flipV="1">
                <a:off x="4343222" y="4430544"/>
                <a:ext cx="118625" cy="11668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>
                <a:endCxn id="52" idx="0"/>
              </p:cNvCxnSpPr>
              <p:nvPr>
                <p:custDataLst>
                  <p:tags r:id="rId170"/>
                </p:custDataLst>
              </p:nvPr>
            </p:nvCxnSpPr>
            <p:spPr>
              <a:xfrm rot="16200000" flipH="1">
                <a:off x="5997254" y="3657041"/>
                <a:ext cx="249879" cy="1508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>
                <p:custDataLst>
                  <p:tags r:id="rId171"/>
                </p:custDataLst>
              </p:nvPr>
            </p:nvCxnSpPr>
            <p:spPr>
              <a:xfrm>
                <a:off x="6315075" y="2888653"/>
                <a:ext cx="574675" cy="2426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Left Brace 14"/>
            <p:cNvSpPr/>
            <p:nvPr>
              <p:custDataLst>
                <p:tags r:id="rId2"/>
              </p:custDataLst>
            </p:nvPr>
          </p:nvSpPr>
          <p:spPr>
            <a:xfrm rot="5400000" flipV="1">
              <a:off x="3023390" y="1547233"/>
              <a:ext cx="598643" cy="2522538"/>
            </a:xfrm>
            <a:prstGeom prst="leftBrace">
              <a:avLst>
                <a:gd name="adj1" fmla="val 14812"/>
                <a:gd name="adj2" fmla="val 4984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" name="TextBox 2091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536029" y="1910537"/>
              <a:ext cx="1643062" cy="53875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just">
                <a:defRPr/>
              </a:pPr>
              <a:r>
                <a:rPr lang="en-GB" sz="1600" b="1" dirty="0">
                  <a:latin typeface="+mn-lt"/>
                </a:rPr>
                <a:t>Solid Wall Insulation</a:t>
              </a:r>
            </a:p>
            <a:p>
              <a:pPr algn="ctr">
                <a:defRPr/>
              </a:pPr>
              <a:endParaRPr lang="en-GB" sz="9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2123728" y="1700808"/>
            <a:ext cx="42484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Cavity Walls	               Solid Walls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7632848" cy="648072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>
                <a:solidFill>
                  <a:srgbClr val="00B0F0"/>
                </a:solidFill>
              </a:rPr>
              <a:t>From CERT to ECO</a:t>
            </a:r>
            <a:endParaRPr lang="en-GB" sz="2800" dirty="0">
              <a:solidFill>
                <a:srgbClr val="00B0F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3E45EB-BDD7-433C-A6ED-E94E1FDEFC03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2" name="Group 31"/>
          <p:cNvGrpSpPr/>
          <p:nvPr/>
        </p:nvGrpSpPr>
        <p:grpSpPr>
          <a:xfrm>
            <a:off x="1187624" y="2348880"/>
            <a:ext cx="6215049" cy="4401780"/>
            <a:chOff x="1403648" y="1916832"/>
            <a:chExt cx="6215049" cy="4401780"/>
          </a:xfrm>
        </p:grpSpPr>
        <p:graphicFrame>
          <p:nvGraphicFramePr>
            <p:cNvPr id="11" name="Chart 10"/>
            <p:cNvGraphicFramePr/>
            <p:nvPr/>
          </p:nvGraphicFramePr>
          <p:xfrm>
            <a:off x="1403648" y="2132856"/>
            <a:ext cx="6102424" cy="35318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2051720" y="2276872"/>
              <a:ext cx="117448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Remaining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3455876" y="2888940"/>
              <a:ext cx="194421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3239852" y="4689140"/>
              <a:ext cx="1944216" cy="432048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691680" y="4509120"/>
              <a:ext cx="104887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Insulated</a:t>
              </a:r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39952" y="5949280"/>
              <a:ext cx="104887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Insulated</a:t>
              </a:r>
              <a:endParaRPr lang="en-GB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44208" y="3717032"/>
              <a:ext cx="117448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Remaining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6200000" flipV="1">
              <a:off x="4283968" y="5589240"/>
              <a:ext cx="288032" cy="288032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/>
          <p:cNvCxnSpPr/>
          <p:nvPr/>
        </p:nvCxnSpPr>
        <p:spPr>
          <a:xfrm rot="5400000" flipH="1" flipV="1">
            <a:off x="3851920" y="1772816"/>
            <a:ext cx="72008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44208" y="1700808"/>
            <a:ext cx="1346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7.7m homes</a:t>
            </a:r>
          </a:p>
          <a:p>
            <a:r>
              <a:rPr lang="en-GB" dirty="0" smtClean="0"/>
              <a:t>45 TWh/yr</a:t>
            </a:r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3568" y="1700808"/>
            <a:ext cx="1346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6.5m homes</a:t>
            </a:r>
          </a:p>
          <a:p>
            <a:r>
              <a:rPr lang="en-GB" dirty="0" smtClean="0"/>
              <a:t>15 TWh/yr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76256" y="2368773"/>
            <a:ext cx="1871495" cy="643177"/>
          </a:xfrm>
          <a:prstGeom prst="rect">
            <a:avLst/>
          </a:prstGeom>
          <a:solidFill>
            <a:schemeClr val="bg1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Liquidity facilities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0" y="352090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61112" y="368128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13512" y="383368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Energy Company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0040" y="352888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2440" y="368128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4840" y="3833681"/>
            <a:ext cx="1962944" cy="7673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Green Deal Provider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4056" y="2808800"/>
            <a:ext cx="1542313" cy="209281"/>
          </a:xfrm>
          <a:prstGeom prst="rect">
            <a:avLst/>
          </a:prstGeom>
          <a:solidFill>
            <a:schemeClr val="bg1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Installer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4056" y="2523048"/>
            <a:ext cx="1542313" cy="209281"/>
          </a:xfrm>
          <a:prstGeom prst="rect">
            <a:avLst/>
          </a:prstGeom>
          <a:solidFill>
            <a:schemeClr val="bg1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Assessor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312368" y="3744905"/>
            <a:ext cx="2313470" cy="976644"/>
          </a:xfrm>
          <a:prstGeom prst="ellipse">
            <a:avLst/>
          </a:prstGeom>
          <a:solidFill>
            <a:srgbClr val="00AE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CUSTOMER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8" idx="0"/>
            <a:endCxn id="4" idx="2"/>
          </p:cNvCxnSpPr>
          <p:nvPr/>
        </p:nvCxnSpPr>
        <p:spPr>
          <a:xfrm flipV="1">
            <a:off x="4472959" y="1854243"/>
            <a:ext cx="0" cy="3064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0"/>
            <a:endCxn id="8" idx="3"/>
          </p:cNvCxnSpPr>
          <p:nvPr/>
        </p:nvCxnSpPr>
        <p:spPr>
          <a:xfrm rot="16200000" flipV="1">
            <a:off x="6235496" y="2374192"/>
            <a:ext cx="1145575" cy="17734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6"/>
            <a:endCxn id="12" idx="1"/>
          </p:cNvCxnSpPr>
          <p:nvPr/>
        </p:nvCxnSpPr>
        <p:spPr>
          <a:xfrm flipV="1">
            <a:off x="5625838" y="4217351"/>
            <a:ext cx="1087674" cy="15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1"/>
            <a:endCxn id="15" idx="0"/>
          </p:cNvCxnSpPr>
          <p:nvPr/>
        </p:nvCxnSpPr>
        <p:spPr>
          <a:xfrm rot="10800000" flipV="1">
            <a:off x="1646312" y="2688105"/>
            <a:ext cx="1378024" cy="11455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5" idx="1"/>
            <a:endCxn id="17" idx="1"/>
          </p:cNvCxnSpPr>
          <p:nvPr/>
        </p:nvCxnSpPr>
        <p:spPr>
          <a:xfrm rot="10800000">
            <a:off x="504056" y="2627689"/>
            <a:ext cx="160784" cy="1589662"/>
          </a:xfrm>
          <a:prstGeom prst="bentConnector3">
            <a:avLst>
              <a:gd name="adj1" fmla="val 24217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5" idx="1"/>
            <a:endCxn id="16" idx="1"/>
          </p:cNvCxnSpPr>
          <p:nvPr/>
        </p:nvCxnSpPr>
        <p:spPr>
          <a:xfrm rot="10800000">
            <a:off x="504056" y="2913441"/>
            <a:ext cx="160784" cy="1303910"/>
          </a:xfrm>
          <a:prstGeom prst="bentConnector3">
            <a:avLst>
              <a:gd name="adj1" fmla="val 24217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5" idx="3"/>
            <a:endCxn id="19" idx="2"/>
          </p:cNvCxnSpPr>
          <p:nvPr/>
        </p:nvCxnSpPr>
        <p:spPr>
          <a:xfrm>
            <a:off x="2627784" y="4217351"/>
            <a:ext cx="684584" cy="15876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68"/>
          <p:cNvSpPr>
            <a:spLocks noGrp="1"/>
          </p:cNvSpPr>
          <p:nvPr>
            <p:ph idx="1"/>
          </p:nvPr>
        </p:nvSpPr>
        <p:spPr>
          <a:xfrm>
            <a:off x="107504" y="4797152"/>
            <a:ext cx="9036496" cy="1080120"/>
          </a:xfrm>
          <a:solidFill>
            <a:schemeClr val="bg1"/>
          </a:solidFill>
        </p:spPr>
        <p:txBody>
          <a:bodyPr numCol="2">
            <a:noAutofit/>
          </a:bodyPr>
          <a:lstStyle/>
          <a:p>
            <a:pPr>
              <a:buAutoNum type="arabicPeriod"/>
            </a:pPr>
            <a:r>
              <a:rPr lang="en-GB" sz="1200" dirty="0" smtClean="0"/>
              <a:t>Warehouse debt provided by banks and potentially GIB/EIB</a:t>
            </a:r>
          </a:p>
          <a:p>
            <a:pPr>
              <a:buAutoNum type="arabicPeriod"/>
            </a:pPr>
            <a:r>
              <a:rPr lang="en-GB" sz="1200" dirty="0" smtClean="0"/>
              <a:t>Aggregator provides capital to GDP</a:t>
            </a:r>
          </a:p>
          <a:p>
            <a:pPr>
              <a:buAutoNum type="arabicPeriod"/>
            </a:pPr>
            <a:r>
              <a:rPr lang="en-GB" sz="1200" dirty="0" smtClean="0"/>
              <a:t>Green Deal provider pays supply chain</a:t>
            </a:r>
          </a:p>
          <a:p>
            <a:pPr>
              <a:buAutoNum type="arabicPeriod"/>
            </a:pPr>
            <a:r>
              <a:rPr lang="en-GB" sz="1200" dirty="0" smtClean="0"/>
              <a:t>Improvements made (no cash transfer)</a:t>
            </a:r>
          </a:p>
          <a:p>
            <a:pPr>
              <a:buAutoNum type="arabicPeriod"/>
            </a:pPr>
            <a:r>
              <a:rPr lang="en-GB" sz="1200" dirty="0" smtClean="0"/>
              <a:t>Customer repays through energy bills</a:t>
            </a:r>
          </a:p>
          <a:p>
            <a:pPr>
              <a:buAutoNum type="arabicPeriod"/>
            </a:pPr>
            <a:r>
              <a:rPr lang="en-GB" sz="1200" dirty="0" smtClean="0"/>
              <a:t>Supplier passes on charge to Financing Aggregator</a:t>
            </a:r>
          </a:p>
          <a:p>
            <a:pPr>
              <a:buAutoNum type="arabicPeriod"/>
            </a:pPr>
            <a:r>
              <a:rPr lang="en-GB" sz="1200" dirty="0" smtClean="0"/>
              <a:t>Financing aggregator aggregates Green Deals and sells bonds investors (also potential for securitisation)</a:t>
            </a:r>
            <a:endParaRPr lang="en-GB" sz="1200" dirty="0"/>
          </a:p>
        </p:txBody>
      </p:sp>
      <p:sp>
        <p:nvSpPr>
          <p:cNvPr id="4" name="Rectangle 3"/>
          <p:cNvSpPr/>
          <p:nvPr/>
        </p:nvSpPr>
        <p:spPr>
          <a:xfrm>
            <a:off x="3024336" y="1470573"/>
            <a:ext cx="2897245" cy="38367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Bond Holders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024336" y="2160729"/>
            <a:ext cx="2897245" cy="1054754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Financing Aggregator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11560" y="357166"/>
            <a:ext cx="5500687" cy="504825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solidFill>
                  <a:srgbClr val="00AEEF"/>
                </a:solidFill>
              </a:rPr>
              <a:t>Financing Aggregator Model</a:t>
            </a:r>
          </a:p>
        </p:txBody>
      </p:sp>
      <p:cxnSp>
        <p:nvCxnSpPr>
          <p:cNvPr id="105" name="Straight Arrow Connector 104"/>
          <p:cNvCxnSpPr>
            <a:stCxn id="8" idx="3"/>
            <a:endCxn id="7" idx="1"/>
          </p:cNvCxnSpPr>
          <p:nvPr/>
        </p:nvCxnSpPr>
        <p:spPr>
          <a:xfrm>
            <a:off x="5921581" y="2688106"/>
            <a:ext cx="954675" cy="2256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228184" y="2359481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1.</a:t>
            </a:r>
            <a:endParaRPr lang="en-GB" sz="1400" dirty="0"/>
          </a:p>
        </p:txBody>
      </p:sp>
      <p:sp>
        <p:nvSpPr>
          <p:cNvPr id="136" name="TextBox 135"/>
          <p:cNvSpPr txBox="1"/>
          <p:nvPr/>
        </p:nvSpPr>
        <p:spPr>
          <a:xfrm>
            <a:off x="4572000" y="1864717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7.</a:t>
            </a:r>
            <a:endParaRPr lang="en-GB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6156176" y="3088853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6.</a:t>
            </a:r>
            <a:endParaRPr lang="en-GB" sz="1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5796136" y="3808933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5.</a:t>
            </a:r>
            <a:endParaRPr lang="en-GB" sz="1400" dirty="0"/>
          </a:p>
        </p:txBody>
      </p:sp>
      <p:sp>
        <p:nvSpPr>
          <p:cNvPr id="139" name="TextBox 138"/>
          <p:cNvSpPr txBox="1"/>
          <p:nvPr/>
        </p:nvSpPr>
        <p:spPr>
          <a:xfrm>
            <a:off x="2771800" y="3808933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4.</a:t>
            </a:r>
            <a:endParaRPr lang="en-GB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23528" y="3088853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3.</a:t>
            </a:r>
            <a:endParaRPr lang="en-GB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195736" y="2800821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2.</a:t>
            </a:r>
            <a:endParaRPr lang="en-GB" sz="1400" dirty="0"/>
          </a:p>
        </p:txBody>
      </p:sp>
      <p:sp>
        <p:nvSpPr>
          <p:cNvPr id="33" name="Slide Number Placeholder 3"/>
          <p:cNvSpPr txBox="1">
            <a:spLocks/>
          </p:cNvSpPr>
          <p:nvPr/>
        </p:nvSpPr>
        <p:spPr>
          <a:xfrm>
            <a:off x="6553200" y="5872187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3E45EB-BDD7-433C-A6ED-E94E1FDEFC03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21288"/>
            <a:ext cx="91440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GB" b="1" dirty="0"/>
              <a:t>Stable, predictable</a:t>
            </a:r>
            <a:r>
              <a:rPr lang="en-GB" dirty="0"/>
              <a:t> long term cash flows, </a:t>
            </a:r>
            <a:r>
              <a:rPr lang="en-GB" dirty="0" smtClean="0"/>
              <a:t>low defaults &amp; </a:t>
            </a:r>
            <a:r>
              <a:rPr lang="en-GB" b="1" dirty="0" smtClean="0"/>
              <a:t>statutory backing</a:t>
            </a:r>
            <a:endParaRPr lang="en-GB" b="1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GB" sz="1100" dirty="0"/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/>
              <a:t> Sustained lending opportunity (c</a:t>
            </a:r>
            <a:r>
              <a:rPr lang="en-GB" b="1" dirty="0"/>
              <a:t>£1bn p.a.</a:t>
            </a:r>
            <a:r>
              <a:rPr lang="en-GB" dirty="0"/>
              <a:t>) with strong levers supporting demand</a:t>
            </a:r>
          </a:p>
        </p:txBody>
      </p:sp>
    </p:spTree>
    <p:extLst>
      <p:ext uri="{BB962C8B-B14F-4D97-AF65-F5344CB8AC3E}">
        <p14:creationId xmlns:p14="http://schemas.microsoft.com/office/powerpoint/2010/main" val="10747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77813" y="404664"/>
            <a:ext cx="6238403" cy="504825"/>
          </a:xfrm>
        </p:spPr>
        <p:txBody>
          <a:bodyPr/>
          <a:lstStyle/>
          <a:p>
            <a:r>
              <a:rPr lang="en-GB" sz="2800" dirty="0" smtClean="0">
                <a:solidFill>
                  <a:srgbClr val="00B0F0"/>
                </a:solidFill>
              </a:rPr>
              <a:t>We achieve:</a:t>
            </a:r>
            <a:endParaRPr lang="en-GB" sz="2800" dirty="0" smtClean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277813" y="1556792"/>
            <a:ext cx="8651905" cy="4799558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5MtCO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</a:t>
            </a:r>
            <a:r>
              <a:rPr lang="en-GB" sz="2400" b="0" dirty="0" smtClean="0"/>
              <a:t>reduction over decade </a:t>
            </a:r>
            <a:endParaRPr lang="en-GB" sz="2400" b="0" dirty="0" smtClean="0"/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£20bn market</a:t>
            </a:r>
            <a:r>
              <a:rPr lang="en-GB" sz="2400" b="0" dirty="0" smtClean="0"/>
              <a:t> in UK alone</a:t>
            </a:r>
            <a:endParaRPr lang="en-GB" sz="2400" b="0" dirty="0" smtClean="0"/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Double </a:t>
            </a:r>
            <a:r>
              <a:rPr lang="en-GB" sz="2400" b="0" dirty="0" smtClean="0"/>
              <a:t>employment in the insulation sector</a:t>
            </a:r>
            <a:endParaRPr lang="en-GB" sz="2400" dirty="0" smtClean="0"/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Increased dynamism </a:t>
            </a:r>
            <a:r>
              <a:rPr lang="en-GB" sz="2400" b="0" dirty="0" smtClean="0"/>
              <a:t> in sector – new entrants, new customer propositions, product/process innovation encouraged</a:t>
            </a:r>
          </a:p>
          <a:p>
            <a:pPr>
              <a:spcBef>
                <a:spcPts val="1800"/>
              </a:spcBef>
              <a:defRPr/>
            </a:pPr>
            <a:r>
              <a:rPr lang="en-GB" sz="2400" dirty="0" smtClean="0"/>
              <a:t>Fall in consumer energy bills </a:t>
            </a:r>
            <a:r>
              <a:rPr lang="en-GB" sz="2400" b="0" dirty="0" smtClean="0"/>
              <a:t>- £95p.a. by 2020</a:t>
            </a:r>
          </a:p>
          <a:p>
            <a:pPr>
              <a:spcBef>
                <a:spcPts val="1800"/>
              </a:spcBef>
              <a:defRPr/>
            </a:pPr>
            <a:r>
              <a:rPr lang="en-GB" sz="2400" b="0" dirty="0" smtClean="0"/>
              <a:t>Enables complementary schemes with wider benefits</a:t>
            </a:r>
            <a:endParaRPr lang="en-GB" sz="2400" dirty="0" smtClean="0"/>
          </a:p>
          <a:p>
            <a:pPr>
              <a:defRPr/>
            </a:pPr>
            <a:endParaRPr lang="en-GB" sz="2400" b="0" i="1" dirty="0" smtClean="0"/>
          </a:p>
          <a:p>
            <a:pPr>
              <a:buNone/>
              <a:defRPr/>
            </a:pPr>
            <a:endParaRPr lang="en-GB" sz="2400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5C2D872-B89C-495F-B76C-1088A328F19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4L6mbgxEGcdFArm6d7S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aZMO0on4k20DhuXj_E8Z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SBeGYh2vEa7xwAwmYpz9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w8jkIBSky.lwfVDOMGV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vGmHa9k0mEwfxwAeGP.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dobWQbHsUy0U7ZAvmL6d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ZtJDAMrMUesmrnidcWjE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bF4c4l5uk.zJ3tmLvymU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iZOC5frUW0BUJ_rr7Ah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a5rwo93Uq7k04FzQhqn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Ng2Lcj8HEqmMJTa_86M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IS2d3w9EKy_3RZhlRfA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VmLAwcjUu0DTRKWqObv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7hlRuKh0WNJHjty.Nua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yvPTeZSQU6zOELcgXK.A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kN4IpDmeESZwXxO6XwzV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qohX8oRZUCFW_yNw3O.E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hM2L5ullEWKPsYYFPzj6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zQXIcGQkKK5lUgj3V9a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SmbVzQnEyP2wQ_u4IpI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YjI1rut0aQwNCys1Dzk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F9kyF03kC6OWkyL.cBQ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7AsaFbpU6LMmUtzRXCx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xuPpO5Z0qfVARa.Qdj9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8qhT16UkEqQlIufjMQSf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ep7Wmx_yEOiWyZb0nKHI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CNVXGzQlk.60ZqbQ_Tcn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oFvG384k2mCdi6qq7te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ijoXZRpE62uyLB1Hddq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IIzWaPPki29BSNN6WTf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fWb3vsbCUaQvYY2uPw5T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CnGXpHhUeCruoEeOnhh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UymbfomkyPZIAJwHLLc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d6uvlJQq0m.TN9E_ABOc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ftDfcDNOU64Tf5XQpyVd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zl9lqpyk.oJSdULskHF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8vsdc..8kSHroZlSpo2r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S_JIbNpikeGsJm2Pe917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ZA9lKqHEekEdqn1M9Cu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1JqqgURUuqnKGAWvWX8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kHqZQF.kWoZb9cT0cn9g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WeyOrmxY0qi1V7u8VZc7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5kDvrcZMEuyXhCXmkLn_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sM9sL4_kKsZQct.WNP.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VnNUuA6kStTMAS7mZQ6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YpVt4fs2ky7G2HbRXp5U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Se9WfFwESuAwUOnQmmn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hwYZOz0EK5NuuTwS2QhA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7A9f63Tw027ppp1PQRV2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7QCa.vEOmYL33INz6w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qblfKZfk2UHbXdbOi_q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6oz4TK502JsKOjb9Awh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tK6e5CMsUyHywC83u1CW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FNx7JiH0Wxknjl.ItSG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ZOy1arek.WeiA2Xdq05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c_5IQ.yEaavp0dnR921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yZc3m7dzkOux02t6ZDXz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.hu8bXoU662YbcFsdzN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PdCK1IgkqEBZF6WaVBn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7u2CKtU2UiZI3wzTbcEe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z5IN71Mg0GPFL_mGugfw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dGb0BHI_E2FPkM0i6N_h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gQ33wuGb0uXx7HV6XR5CA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SKYOmu7LUCYMmp.l.4up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cY8z5rmU2r8Aw61CMzWg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XqDqB1zX0C_rvmfYbDR2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SA0n2degU6ekSQAwZAJ1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AqXo6GjnEO.xwNZi9UBH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bwp3pd80i8b.eobpblX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_iVf9KaUWYtFWJyGPmug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s_mRiPEQ0mXN2suEegd8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hLLSmqRBUiJicXThGtaj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eEYivPygEuq05q7AM8tg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CsWaJ6_1U2C_RJ.kSikLw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pbEyekT0yu9s7k_0ixA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h_NKdKqf0qV2iVM0rkGl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yKw66l6kqv_CtzE6AS3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yW4mvJTVU6Un74.rzweWQ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oAOipKr0CIm77ZUJ6q7w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7PygrDuxEa6HmunJRgxDw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IgIJqOoIU24zBmmW_VHW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FmtEZw50qmdDq1PBggw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HBa95Zi2UCQT2USW8p1EA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a2l5zLEUGhmvHf9.3vFA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eteN8NVykOftppFBc35Qg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Yi2sz.ki06UrMDklxjsC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uBRa3IrkiFeokD_3Znd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eMqrMlIkmO6GTve3myb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YXBv2ET0Olk8pfZCq.b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CBeKssDukaqatLQ_MEX.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vCSzRIvEOPo2kZ.5b.z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i6s7e2HkStv8eKCJJ0x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5gdqfNQdEGF3Y0DtIw10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r0Ws9rK0KhZzmhvkl2Y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qBZemAe706E34KcSNTJX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3b4OvGI7k._hBNkWbvtb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2lbMUrqWkCvl4.zwZfMn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qBYsUfp0U.Wev2kG4Z6s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_WlARmhLkK7kd5ZOe97S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kD8TILSoUCAMDEljmSn8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M0qhbv3ESq_66uxnx36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9_GUa3pU0mXrn167Bqn7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yHsvXCrk2DwLxL70pFx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pI.rpmQkWqNw1jtdOrN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QeuDRU_k6Cio4LNhRUI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YBiUWhrJ0GX7WHbteQk2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Xi.lFEQ6kuvsthjqNdBu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6dS_WwzO0G0PaQj34mqE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vkrtlG202T.77bPzRok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Dis8E_WUmvjmhcKjp8v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Eg6Lu7G4E.tgzH5IX9_t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85OHRohZkakV5TPrI51s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yB9msbP4UySWVoq5e53U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Lcr0EENUaA2hIFEVL8s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0km.yoHb0mNylGwfOsOj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zoPm5Bv0yYokajtGngO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Xt8vksjUWOmnupZwyB5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8tsssAnUOvwTMbU.se.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RXsA_RYnECDico5T1wuD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h8OsmYV0yG_r9TygYnb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C6mQt84nUuL8GuqoI6Ys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R_H7oyNEitw3X5Hqru6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OziU8vKES3ujhHHWAsf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uAIeVTX0.1E.lBU4WoF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ChE0HAtEiAUIgNrtWk3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Jue1fEYS0eu1sztiYbF7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cKApn0QeEqYcnlQXg1F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5QNMjc5OU2joGIQXiUu.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yPLYCYcEutilsTwV18_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2VDRV2s0ekJCo7oSOxL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PGOiYm3bkehylDADMZr7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qKNNNeW0ehO0COCTnhD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uvBvXrB2kiSAD8dh28t4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txouI2NpUO_mh9vDCk16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kzqCo_SiUSWJnM0fFANc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4NuyLY4k64lFsbVSNIc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TGKlo5uUaFjxUKPFSlx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Gz9Qjfrkqs2ktbX75lE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ZkR6xViEScwt3c_ohVd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Dnowsj210O_jnIlcIWoL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PVbKa.oEGj6ZUJeMc5X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NQDL7YgVE6b5VfBZlfsH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YFuKJmDrEqakqlUXeRts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R_aXsKQ0O..rwsT03dU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spp._x0aHsNnv7kRoS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6NlQyz07kayNZsfKw5y5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Rolyr8AEUGU9ThTj_ce3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yC8L0mVIkWR1M3EVjBJW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PHtv8IRp0uVBGt6bzMot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p_hJjpxUyal6bAYBRts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a_qDZgd_UixpxFMX1jDH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vqnzszWUuDtZkvQtiE4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gUNZ2NJhkaq0tQ.qMpDZ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mB6KpKWZUu4sXlGU8tuG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7A9f63Tw027ppp1PQRV2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QUISPVoFUWN3RCcWZpoJ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bTQzsCtEkaIar_xdOwJv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I5WUoIpa0CNc.zQh4nXF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y1S.iCH6kOhewDjpF8xP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SIPxgLpQEKY24ujNxMzA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tAlL0hAcUSZ1BYr8pe4.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cI7XjJME6RSJJUctfrKg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0clgi6VkSGCux_bQYkx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Hvng.KykCqv6Z8yOHgE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l5PyjzdxEW3z51TLACBS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Y7QCa.vEOmYL33INz6w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dwuD_FUT06LSg5VZJJCT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K0NTEeWEuacXAfpX7bY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97ecWtqEewT1enWAQ7L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whn6ceDUSHLWK_GSVBV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ZAKzqHEk6O5ipeH_Cd2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KCtjOBB2UqsLOPBWa8wWg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UEJTB75E6mzBHw12V4e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4lqvN.AEECxczIKUAhdb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BZ06G.Y0KhnLwWeDktv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_FchLNBUGZedcFTtjwvQ"/>
</p:tagLst>
</file>

<file path=ppt/theme/theme1.xml><?xml version="1.0" encoding="utf-8"?>
<a:theme xmlns:a="http://schemas.openxmlformats.org/drawingml/2006/main" name="DE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DECC</Template>
  <TotalTime>2512</TotalTime>
  <Words>455</Words>
  <Application>Microsoft Office PowerPoint</Application>
  <PresentationFormat>On-screen Show (4:3)</PresentationFormat>
  <Paragraphs>144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DECC</vt:lpstr>
      <vt:lpstr>think-cell Slide</vt:lpstr>
      <vt:lpstr>   Green Deal UK energy efficiency financing  Dan Monzani Deputy director, Green Deal Legislation &amp; Finance  February 2012</vt:lpstr>
      <vt:lpstr>The challenge</vt:lpstr>
      <vt:lpstr>What is it?... In one slide</vt:lpstr>
      <vt:lpstr>Green Deal Process</vt:lpstr>
      <vt:lpstr>The cheapest energy is the energy you don’t use</vt:lpstr>
      <vt:lpstr>From CERT to ECO</vt:lpstr>
      <vt:lpstr>Financing Aggregator Model</vt:lpstr>
      <vt:lpstr>We achieve:</vt:lpstr>
    </vt:vector>
  </TitlesOfParts>
  <Company>DECC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sdaniels</dc:creator>
  <cp:lastModifiedBy>lsuit</cp:lastModifiedBy>
  <cp:revision>253</cp:revision>
  <dcterms:created xsi:type="dcterms:W3CDTF">2010-08-31T12:06:47Z</dcterms:created>
  <dcterms:modified xsi:type="dcterms:W3CDTF">2012-02-15T16:31:20Z</dcterms:modified>
</cp:coreProperties>
</file>